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97" r:id="rId1"/>
  </p:sldMasterIdLst>
  <p:notesMasterIdLst>
    <p:notesMasterId r:id="rId66"/>
  </p:notesMasterIdLst>
  <p:sldIdLst>
    <p:sldId id="259" r:id="rId2"/>
    <p:sldId id="365" r:id="rId3"/>
    <p:sldId id="408" r:id="rId4"/>
    <p:sldId id="367" r:id="rId5"/>
    <p:sldId id="427" r:id="rId6"/>
    <p:sldId id="371" r:id="rId7"/>
    <p:sldId id="372" r:id="rId8"/>
    <p:sldId id="398" r:id="rId9"/>
    <p:sldId id="374" r:id="rId10"/>
    <p:sldId id="466" r:id="rId11"/>
    <p:sldId id="394" r:id="rId12"/>
    <p:sldId id="467" r:id="rId13"/>
    <p:sldId id="376" r:id="rId14"/>
    <p:sldId id="377" r:id="rId15"/>
    <p:sldId id="378" r:id="rId16"/>
    <p:sldId id="379" r:id="rId17"/>
    <p:sldId id="380" r:id="rId18"/>
    <p:sldId id="381" r:id="rId19"/>
    <p:sldId id="382" r:id="rId20"/>
    <p:sldId id="383" r:id="rId21"/>
    <p:sldId id="384" r:id="rId22"/>
    <p:sldId id="385" r:id="rId23"/>
    <p:sldId id="386" r:id="rId24"/>
    <p:sldId id="387" r:id="rId25"/>
    <p:sldId id="388" r:id="rId26"/>
    <p:sldId id="389" r:id="rId27"/>
    <p:sldId id="390" r:id="rId28"/>
    <p:sldId id="400" r:id="rId29"/>
    <p:sldId id="405" r:id="rId30"/>
    <p:sldId id="407" r:id="rId31"/>
    <p:sldId id="406" r:id="rId32"/>
    <p:sldId id="402" r:id="rId33"/>
    <p:sldId id="428" r:id="rId34"/>
    <p:sldId id="409" r:id="rId35"/>
    <p:sldId id="419" r:id="rId36"/>
    <p:sldId id="425" r:id="rId37"/>
    <p:sldId id="420" r:id="rId38"/>
    <p:sldId id="430" r:id="rId39"/>
    <p:sldId id="423" r:id="rId40"/>
    <p:sldId id="431" r:id="rId41"/>
    <p:sldId id="435" r:id="rId42"/>
    <p:sldId id="432" r:id="rId43"/>
    <p:sldId id="436" r:id="rId44"/>
    <p:sldId id="434" r:id="rId45"/>
    <p:sldId id="437" r:id="rId46"/>
    <p:sldId id="438" r:id="rId47"/>
    <p:sldId id="439" r:id="rId48"/>
    <p:sldId id="440" r:id="rId49"/>
    <p:sldId id="442" r:id="rId50"/>
    <p:sldId id="441" r:id="rId51"/>
    <p:sldId id="443" r:id="rId52"/>
    <p:sldId id="444" r:id="rId53"/>
    <p:sldId id="445" r:id="rId54"/>
    <p:sldId id="446" r:id="rId55"/>
    <p:sldId id="447" r:id="rId56"/>
    <p:sldId id="448" r:id="rId57"/>
    <p:sldId id="449" r:id="rId58"/>
    <p:sldId id="451" r:id="rId59"/>
    <p:sldId id="452" r:id="rId60"/>
    <p:sldId id="468" r:id="rId61"/>
    <p:sldId id="458" r:id="rId62"/>
    <p:sldId id="459" r:id="rId63"/>
    <p:sldId id="455" r:id="rId64"/>
    <p:sldId id="450" r:id="rId6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kbar Mehdi" initials="AM" lastIdx="2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29" autoAdjust="0"/>
    <p:restoredTop sz="88415"/>
  </p:normalViewPr>
  <p:slideViewPr>
    <p:cSldViewPr snapToGrid="0">
      <p:cViewPr>
        <p:scale>
          <a:sx n="100" d="100"/>
          <a:sy n="100" d="100"/>
        </p:scale>
        <p:origin x="144" y="4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4" d="100"/>
        <a:sy n="8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commentAuthors" Target="commentAuthors.xml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3-20T11:55:18.476" idx="2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tiff>
</file>

<file path=ppt/media/image10.tiff>
</file>

<file path=ppt/media/image11.tiff>
</file>

<file path=ppt/media/image12.png>
</file>

<file path=ppt/media/image12.tiff>
</file>

<file path=ppt/media/image13.png>
</file>

<file path=ppt/media/image13.tiff>
</file>

<file path=ppt/media/image14.tiff>
</file>

<file path=ppt/media/image15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47042-161B-B04D-88B0-200ABCB786CB}" type="datetimeFigureOut">
              <a:rPr lang="en-US" smtClean="0"/>
              <a:t>3/28/17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A38DE0-ABD6-6443-912E-5695BA427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00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417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33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9310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911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2387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6621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2391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93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401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488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99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428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0446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147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021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5098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403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9316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738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590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039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9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50296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0977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8494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6229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3512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7183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76935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4362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4832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54325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361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2158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4191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3325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88672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681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21279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05921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7267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2408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42470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92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75094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7571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0410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24526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92930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6665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19208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26005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39567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769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469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77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100702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24902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492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95013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84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426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43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A38DE0-ABD6-6443-912E-5695BA4274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16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6404-AD6E-4860-8E75-697CA40B95DA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0DB6-F5C7-45FB-8CF3-31B45F9C2DAC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964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8" r:id="rId1"/>
    <p:sldLayoutId id="2147484199" r:id="rId2"/>
    <p:sldLayoutId id="2147484200" r:id="rId3"/>
    <p:sldLayoutId id="2147484201" r:id="rId4"/>
    <p:sldLayoutId id="2147484202" r:id="rId5"/>
    <p:sldLayoutId id="2147484203" r:id="rId6"/>
    <p:sldLayoutId id="2147484204" r:id="rId7"/>
    <p:sldLayoutId id="2147484205" r:id="rId8"/>
    <p:sldLayoutId id="2147484206" r:id="rId9"/>
    <p:sldLayoutId id="2147484207" r:id="rId10"/>
    <p:sldLayoutId id="2147484208" r:id="rId11"/>
    <p:sldLayoutId id="2147484186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comments" Target="../comments/commen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4.tiff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7" Type="http://schemas.openxmlformats.org/officeDocument/2006/relationships/image" Target="../media/image4.tiff"/><Relationship Id="rId8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6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6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7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4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tiff"/><Relationship Id="rId1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7" Type="http://schemas.openxmlformats.org/officeDocument/2006/relationships/image" Target="../media/image4.tiff"/><Relationship Id="rId8" Type="http://schemas.openxmlformats.org/officeDocument/2006/relationships/image" Target="../media/image11.tiff"/><Relationship Id="rId9" Type="http://schemas.openxmlformats.org/officeDocument/2006/relationships/image" Target="../media/image12.tiff"/><Relationship Id="rId10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7" Type="http://schemas.openxmlformats.org/officeDocument/2006/relationships/image" Target="../media/image4.tiff"/><Relationship Id="rId8" Type="http://schemas.openxmlformats.org/officeDocument/2006/relationships/image" Target="../media/image11.tiff"/><Relationship Id="rId9" Type="http://schemas.openxmlformats.org/officeDocument/2006/relationships/image" Target="../media/image12.tiff"/><Relationship Id="rId10" Type="http://schemas.openxmlformats.org/officeDocument/2006/relationships/image" Target="../media/image13.tiff"/><Relationship Id="rId11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7" Type="http://schemas.openxmlformats.org/officeDocument/2006/relationships/image" Target="../media/image4.tiff"/><Relationship Id="rId8" Type="http://schemas.openxmlformats.org/officeDocument/2006/relationships/image" Target="../media/image11.tiff"/><Relationship Id="rId9" Type="http://schemas.openxmlformats.org/officeDocument/2006/relationships/image" Target="../media/image12.tiff"/><Relationship Id="rId10" Type="http://schemas.openxmlformats.org/officeDocument/2006/relationships/image" Target="../media/image13.tiff"/><Relationship Id="rId11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/>
              <a:t>I Can’t Believe </a:t>
            </a:r>
            <a:r>
              <a:rPr lang="en-US" sz="5400" b="1" dirty="0" smtClean="0"/>
              <a:t>It’s </a:t>
            </a:r>
            <a:r>
              <a:rPr lang="en-US" sz="5400" b="1" dirty="0"/>
              <a:t>Not Causal </a:t>
            </a:r>
            <a:r>
              <a:rPr lang="en-US" sz="5400" b="1" dirty="0" smtClean="0"/>
              <a:t>! </a:t>
            </a:r>
            <a:br>
              <a:rPr lang="en-US" sz="5400" b="1" dirty="0" smtClean="0"/>
            </a:br>
            <a:r>
              <a:rPr lang="en-US" sz="4000" b="1" dirty="0" smtClean="0"/>
              <a:t>Scalable Causal Consistency </a:t>
            </a:r>
            <a:br>
              <a:rPr lang="en-US" sz="4000" b="1" dirty="0" smtClean="0"/>
            </a:br>
            <a:r>
              <a:rPr lang="en-US" sz="4000" b="1" dirty="0" smtClean="0"/>
              <a:t>with No Slowdown Cascades</a:t>
            </a:r>
            <a:endParaRPr lang="en-US" sz="40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Syed Akbar Mehdi</a:t>
            </a:r>
            <a:r>
              <a:rPr lang="en-US" sz="2800" baseline="30000" dirty="0"/>
              <a:t>1</a:t>
            </a:r>
            <a:r>
              <a:rPr lang="en-US" sz="2800" dirty="0"/>
              <a:t>, Cody Littley</a:t>
            </a:r>
            <a:r>
              <a:rPr lang="en-US" sz="2800" baseline="30000" dirty="0"/>
              <a:t>1</a:t>
            </a:r>
            <a:r>
              <a:rPr lang="en-US" sz="2800" dirty="0"/>
              <a:t>, Natacha Crooks</a:t>
            </a:r>
            <a:r>
              <a:rPr lang="en-US" sz="2800" baseline="30000" dirty="0"/>
              <a:t>1</a:t>
            </a:r>
            <a:r>
              <a:rPr lang="en-US" sz="2800" dirty="0"/>
              <a:t>, </a:t>
            </a:r>
            <a:endParaRPr lang="en-US" sz="2800" dirty="0" smtClean="0"/>
          </a:p>
          <a:p>
            <a:r>
              <a:rPr lang="en-US" sz="2800" dirty="0" smtClean="0"/>
              <a:t>Lorenzo Alvisi</a:t>
            </a:r>
            <a:r>
              <a:rPr lang="en-US" sz="2800" baseline="30000" dirty="0" smtClean="0"/>
              <a:t>1,4</a:t>
            </a:r>
            <a:r>
              <a:rPr lang="en-US" sz="2800" dirty="0" smtClean="0"/>
              <a:t>, </a:t>
            </a:r>
            <a:r>
              <a:rPr lang="en-US" sz="2800" dirty="0"/>
              <a:t>Nathan Bronson</a:t>
            </a:r>
            <a:r>
              <a:rPr lang="en-US" sz="2800" baseline="30000" dirty="0"/>
              <a:t>2</a:t>
            </a:r>
            <a:r>
              <a:rPr lang="en-US" sz="2800" dirty="0"/>
              <a:t>, Wyatt </a:t>
            </a:r>
            <a:r>
              <a:rPr lang="en-US" sz="2800" dirty="0" smtClean="0"/>
              <a:t>Lloyd</a:t>
            </a:r>
            <a:r>
              <a:rPr lang="en-US" sz="2800" baseline="30000" dirty="0" smtClean="0"/>
              <a:t>3</a:t>
            </a:r>
          </a:p>
          <a:p>
            <a:endParaRPr lang="en-US" sz="2800" baseline="30000" dirty="0"/>
          </a:p>
          <a:p>
            <a:r>
              <a:rPr lang="en-US" sz="2800" baseline="30000" dirty="0"/>
              <a:t>1</a:t>
            </a:r>
            <a:r>
              <a:rPr lang="en-US" sz="2800" dirty="0"/>
              <a:t>UT Austin, </a:t>
            </a:r>
            <a:r>
              <a:rPr lang="en-US" sz="2800" baseline="30000" dirty="0"/>
              <a:t>2</a:t>
            </a:r>
            <a:r>
              <a:rPr lang="en-US" sz="2800" dirty="0"/>
              <a:t>Facebook, </a:t>
            </a:r>
            <a:r>
              <a:rPr lang="en-US" sz="2800" baseline="30000" dirty="0" smtClean="0"/>
              <a:t>3</a:t>
            </a:r>
            <a:r>
              <a:rPr lang="en-US" sz="2800" dirty="0" smtClean="0"/>
              <a:t>USC, </a:t>
            </a:r>
            <a:r>
              <a:rPr lang="en-US" sz="2800" baseline="30000" dirty="0" smtClean="0"/>
              <a:t>4</a:t>
            </a:r>
            <a:r>
              <a:rPr lang="en-US" sz="2800" dirty="0" smtClean="0"/>
              <a:t>Cornell University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6491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Slowdown Cascades in </a:t>
            </a:r>
            <a:r>
              <a:rPr lang="en-US" b="1" dirty="0" err="1" smtClean="0"/>
              <a:t>Eiger</a:t>
            </a:r>
            <a:r>
              <a:rPr lang="en-US" b="1" dirty="0"/>
              <a:t> </a:t>
            </a:r>
            <a:r>
              <a:rPr lang="en-US" sz="2800" b="1" dirty="0" smtClean="0"/>
              <a:t>(NSDI ‘13)</a:t>
            </a:r>
            <a:endParaRPr lang="en-US" sz="2800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06447" y="1939925"/>
            <a:ext cx="5943706" cy="4351338"/>
          </a:xfrm>
        </p:spPr>
      </p:pic>
      <p:sp>
        <p:nvSpPr>
          <p:cNvPr id="6" name="Rectangle 5"/>
          <p:cNvSpPr/>
          <p:nvPr/>
        </p:nvSpPr>
        <p:spPr>
          <a:xfrm>
            <a:off x="7501122" y="2561323"/>
            <a:ext cx="415747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Replicated write buffers grow arbitrarily because </a:t>
            </a:r>
            <a:r>
              <a:rPr lang="en-US" sz="2800" dirty="0" err="1" smtClean="0"/>
              <a:t>Eiger</a:t>
            </a:r>
            <a:r>
              <a:rPr lang="en-US" sz="2800" dirty="0" smtClean="0"/>
              <a:t> enforces consistency inside the </a:t>
            </a:r>
            <a:r>
              <a:rPr lang="en-US" sz="2800" dirty="0" err="1" smtClean="0"/>
              <a:t>datastore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6892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OCCULT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>Observable Causal Consistency Using </a:t>
            </a:r>
            <a:r>
              <a:rPr lang="en-US" sz="2800" dirty="0" err="1" smtClean="0">
                <a:solidFill>
                  <a:schemeClr val="tx1"/>
                </a:solidFill>
              </a:rPr>
              <a:t>Lossy</a:t>
            </a:r>
            <a:r>
              <a:rPr lang="en-US" sz="2800" dirty="0" smtClean="0">
                <a:solidFill>
                  <a:schemeClr val="tx1"/>
                </a:solidFill>
              </a:rPr>
              <a:t> Timestamps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91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2"/>
          <p:cNvSpPr txBox="1">
            <a:spLocks/>
          </p:cNvSpPr>
          <p:nvPr/>
        </p:nvSpPr>
        <p:spPr>
          <a:xfrm>
            <a:off x="838200" y="1690688"/>
            <a:ext cx="10515600" cy="1495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-12700" algn="ctr">
              <a:lnSpc>
                <a:spcPct val="100000"/>
              </a:lnSpc>
              <a:spcBef>
                <a:spcPts val="0"/>
              </a:spcBef>
              <a:buFont typeface="+mj-lt"/>
              <a:buNone/>
            </a:pPr>
            <a:r>
              <a:rPr lang="en-US" dirty="0" smtClean="0">
                <a:latin typeface="Calisto MT" charset="0"/>
                <a:ea typeface="Calisto MT" charset="0"/>
                <a:cs typeface="Calisto MT" charset="0"/>
              </a:rPr>
              <a:t>Causal Consistency guarantees that each </a:t>
            </a:r>
            <a:r>
              <a:rPr lang="en-US" b="1" i="1" dirty="0" smtClean="0">
                <a:latin typeface="Calisto MT" charset="0"/>
                <a:ea typeface="Calisto MT" charset="0"/>
                <a:cs typeface="Calisto MT" charset="0"/>
              </a:rPr>
              <a:t>client</a:t>
            </a:r>
            <a:r>
              <a:rPr lang="en-US" dirty="0" smtClean="0">
                <a:latin typeface="Calisto MT" charset="0"/>
                <a:ea typeface="Calisto MT" charset="0"/>
                <a:cs typeface="Calisto MT" charset="0"/>
              </a:rPr>
              <a:t> </a:t>
            </a:r>
            <a:r>
              <a:rPr lang="en-US" b="1" i="1" dirty="0" smtClean="0">
                <a:latin typeface="Calisto MT" charset="0"/>
                <a:ea typeface="Calisto MT" charset="0"/>
                <a:cs typeface="Calisto MT" charset="0"/>
              </a:rPr>
              <a:t>observes</a:t>
            </a:r>
            <a:r>
              <a:rPr lang="en-US" dirty="0" smtClean="0">
                <a:latin typeface="Calisto MT" charset="0"/>
                <a:ea typeface="Calisto MT" charset="0"/>
                <a:cs typeface="Calisto MT" charset="0"/>
              </a:rPr>
              <a:t> a monotonically non-decreasing set of updates (including its own) in an order that respects potential causality between operations  </a:t>
            </a:r>
            <a:endParaRPr lang="en-US" dirty="0">
              <a:latin typeface="Calisto MT" charset="0"/>
              <a:ea typeface="Calisto MT" charset="0"/>
              <a:cs typeface="Calisto MT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Observable Causal Consistency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3467644"/>
            <a:ext cx="10103645" cy="2640512"/>
          </a:xfrm>
          <a:prstGeom prst="rect">
            <a:avLst/>
          </a:prstGeom>
          <a:solidFill>
            <a:schemeClr val="bg1"/>
          </a:solidFill>
          <a:ln w="1143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marL="228600" lvl="0" indent="-228600" algn="ctr" defTabSz="914400">
              <a:lnSpc>
                <a:spcPct val="90000"/>
              </a:lnSpc>
              <a:spcBef>
                <a:spcPts val="1000"/>
              </a:spcBef>
              <a:defRPr/>
            </a:pPr>
            <a:endParaRPr lang="en-US" sz="1600" b="1" dirty="0" smtClean="0">
              <a:solidFill>
                <a:prstClr val="black"/>
              </a:solidFill>
            </a:endParaRPr>
          </a:p>
          <a:p>
            <a:pPr marL="228600" lvl="0" indent="-228600" algn="ctr" defTabSz="914400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3600" b="1" dirty="0" smtClean="0">
                <a:solidFill>
                  <a:prstClr val="black"/>
                </a:solidFill>
              </a:rPr>
              <a:t>Key </a:t>
            </a:r>
            <a:r>
              <a:rPr lang="en-US" sz="3600" b="1" dirty="0">
                <a:solidFill>
                  <a:prstClr val="black"/>
                </a:solidFill>
              </a:rPr>
              <a:t>Idea: </a:t>
            </a:r>
            <a:endParaRPr lang="en-US" sz="3600" b="1" dirty="0" smtClean="0">
              <a:solidFill>
                <a:prstClr val="black"/>
              </a:solidFill>
            </a:endParaRPr>
          </a:p>
          <a:p>
            <a:pPr marL="228600" lvl="0" indent="-228600" algn="ctr" defTabSz="914400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3600" dirty="0" smtClean="0">
                <a:solidFill>
                  <a:prstClr val="black"/>
                </a:solidFill>
              </a:rPr>
              <a:t>Don’t </a:t>
            </a:r>
            <a:r>
              <a:rPr lang="en-US" sz="3600" dirty="0">
                <a:solidFill>
                  <a:prstClr val="black"/>
                </a:solidFill>
              </a:rPr>
              <a:t>implement a causally consistent </a:t>
            </a:r>
            <a:r>
              <a:rPr lang="en-US" sz="3600" dirty="0" smtClean="0">
                <a:solidFill>
                  <a:prstClr val="black"/>
                </a:solidFill>
              </a:rPr>
              <a:t>data store</a:t>
            </a:r>
          </a:p>
          <a:p>
            <a:pPr marL="228600" lvl="0" indent="-228600" algn="ctr" defTabSz="914400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3600" dirty="0" smtClean="0">
                <a:solidFill>
                  <a:prstClr val="black"/>
                </a:solidFill>
              </a:rPr>
              <a:t>Let clients </a:t>
            </a:r>
            <a:r>
              <a:rPr lang="en-US" sz="3600" i="1" dirty="0" smtClean="0">
                <a:solidFill>
                  <a:prstClr val="black"/>
                </a:solidFill>
              </a:rPr>
              <a:t>observe</a:t>
            </a:r>
            <a:r>
              <a:rPr lang="en-US" sz="3600" dirty="0" smtClean="0">
                <a:solidFill>
                  <a:prstClr val="black"/>
                </a:solidFill>
              </a:rPr>
              <a:t> a causally consistent data store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82446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54271" y="2685288"/>
            <a:ext cx="1005840" cy="10058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39092" y="2685288"/>
            <a:ext cx="1005840" cy="10058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4271" y="777400"/>
            <a:ext cx="1005840" cy="10058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9092" y="777400"/>
            <a:ext cx="1005840" cy="10058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0801" y="4593176"/>
            <a:ext cx="1005840" cy="10058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9092" y="4593176"/>
            <a:ext cx="1005840" cy="100584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2416125" y="508312"/>
            <a:ext cx="1424352" cy="5625201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8329836" y="508313"/>
            <a:ext cx="1424352" cy="5625200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008477" y="6185318"/>
            <a:ext cx="8176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How do clients </a:t>
            </a:r>
            <a:r>
              <a:rPr lang="en-US" sz="2400" i="1" dirty="0" smtClean="0"/>
              <a:t>observe</a:t>
            </a:r>
            <a:r>
              <a:rPr lang="en-US" sz="2400" dirty="0" smtClean="0"/>
              <a:t> a causally consistent </a:t>
            </a:r>
            <a:r>
              <a:rPr lang="en-US" sz="2400" dirty="0" err="1" smtClean="0"/>
              <a:t>datastore</a:t>
            </a:r>
            <a:r>
              <a:rPr lang="en-US" sz="2400" dirty="0" smtClean="0"/>
              <a:t> ?</a:t>
            </a:r>
            <a:endParaRPr lang="en-US" sz="2400" dirty="0"/>
          </a:p>
        </p:txBody>
      </p:sp>
      <p:sp>
        <p:nvSpPr>
          <p:cNvPr id="16" name="Action Button: Help 15">
            <a:hlinkClick r:id="" action="ppaction://noaction" highlightClick="1"/>
          </p:cNvPr>
          <p:cNvSpPr/>
          <p:nvPr/>
        </p:nvSpPr>
        <p:spPr>
          <a:xfrm>
            <a:off x="10745861" y="2491322"/>
            <a:ext cx="822960" cy="789983"/>
          </a:xfrm>
          <a:prstGeom prst="actionButtonHelp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ction Button: Help 16">
            <a:hlinkClick r:id="" action="ppaction://noaction" highlightClick="1"/>
          </p:cNvPr>
          <p:cNvSpPr/>
          <p:nvPr/>
        </p:nvSpPr>
        <p:spPr>
          <a:xfrm>
            <a:off x="557668" y="1462969"/>
            <a:ext cx="822960" cy="789983"/>
          </a:xfrm>
          <a:prstGeom prst="actionButtonHelp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ction Button: Help 18">
            <a:hlinkClick r:id="" action="ppaction://noaction" highlightClick="1"/>
          </p:cNvPr>
          <p:cNvSpPr/>
          <p:nvPr/>
        </p:nvSpPr>
        <p:spPr>
          <a:xfrm>
            <a:off x="557668" y="3699692"/>
            <a:ext cx="822960" cy="789983"/>
          </a:xfrm>
          <a:prstGeom prst="actionButtonHelp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339199" y="5598715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8265749" y="557130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55717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73" name="TextBox 72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Writes accepted only by master shards and then replicated asynchronously in-order to slaves  </a:t>
            </a:r>
            <a:endParaRPr lang="en-US" sz="2400" dirty="0"/>
          </a:p>
        </p:txBody>
      </p:sp>
      <p:sp>
        <p:nvSpPr>
          <p:cNvPr id="35" name="Action Button: Help 34">
            <a:hlinkClick r:id="" action="ppaction://noaction" highlightClick="1"/>
          </p:cNvPr>
          <p:cNvSpPr/>
          <p:nvPr/>
        </p:nvSpPr>
        <p:spPr>
          <a:xfrm>
            <a:off x="10745861" y="2491322"/>
            <a:ext cx="822960" cy="789983"/>
          </a:xfrm>
          <a:prstGeom prst="actionButtonHelp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ction Button: Help 35">
            <a:hlinkClick r:id="" action="ppaction://noaction" highlightClick="1"/>
          </p:cNvPr>
          <p:cNvSpPr/>
          <p:nvPr/>
        </p:nvSpPr>
        <p:spPr>
          <a:xfrm>
            <a:off x="557668" y="1462969"/>
            <a:ext cx="822960" cy="789983"/>
          </a:xfrm>
          <a:prstGeom prst="actionButtonHelp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ction Button: Help 36">
            <a:hlinkClick r:id="" action="ppaction://noaction" highlightClick="1"/>
          </p:cNvPr>
          <p:cNvSpPr/>
          <p:nvPr/>
        </p:nvSpPr>
        <p:spPr>
          <a:xfrm>
            <a:off x="557668" y="3699692"/>
            <a:ext cx="822960" cy="789983"/>
          </a:xfrm>
          <a:prstGeom prst="actionButtonHelp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776282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64" grpId="0"/>
      <p:bldP spid="65" grpId="0"/>
      <p:bldP spid="66" grpId="0"/>
      <p:bldP spid="67" grpId="0"/>
      <p:bldP spid="7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Each </a:t>
            </a:r>
            <a:r>
              <a:rPr lang="en-US" sz="2400" dirty="0"/>
              <a:t>shard keeps track of a </a:t>
            </a:r>
            <a:r>
              <a:rPr lang="en-US" sz="2400" b="1" dirty="0" err="1"/>
              <a:t>shardstamp</a:t>
            </a:r>
            <a:r>
              <a:rPr lang="en-US" sz="2400" dirty="0"/>
              <a:t> which counts the writes it has </a:t>
            </a:r>
            <a:r>
              <a:rPr lang="en-US" sz="2400" dirty="0" smtClean="0"/>
              <a:t>applied</a:t>
            </a:r>
            <a:endParaRPr lang="en-US" sz="2400" dirty="0"/>
          </a:p>
        </p:txBody>
      </p:sp>
      <p:sp>
        <p:nvSpPr>
          <p:cNvPr id="35" name="Action Button: Help 34">
            <a:hlinkClick r:id="" action="ppaction://noaction" highlightClick="1"/>
          </p:cNvPr>
          <p:cNvSpPr/>
          <p:nvPr/>
        </p:nvSpPr>
        <p:spPr>
          <a:xfrm>
            <a:off x="10745861" y="2491322"/>
            <a:ext cx="822960" cy="789983"/>
          </a:xfrm>
          <a:prstGeom prst="actionButtonHelp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ction Button: Help 35">
            <a:hlinkClick r:id="" action="ppaction://noaction" highlightClick="1"/>
          </p:cNvPr>
          <p:cNvSpPr/>
          <p:nvPr/>
        </p:nvSpPr>
        <p:spPr>
          <a:xfrm>
            <a:off x="557668" y="1462969"/>
            <a:ext cx="822960" cy="789983"/>
          </a:xfrm>
          <a:prstGeom prst="actionButtonHelp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ction Button: Help 36">
            <a:hlinkClick r:id="" action="ppaction://noaction" highlightClick="1"/>
          </p:cNvPr>
          <p:cNvSpPr/>
          <p:nvPr/>
        </p:nvSpPr>
        <p:spPr>
          <a:xfrm>
            <a:off x="557668" y="3699692"/>
            <a:ext cx="822960" cy="789983"/>
          </a:xfrm>
          <a:prstGeom prst="actionButtonHelp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12418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Causal Timestamp</a:t>
            </a:r>
            <a:r>
              <a:rPr lang="en-US" sz="2400" dirty="0" smtClean="0"/>
              <a:t>: Vector of </a:t>
            </a:r>
            <a:r>
              <a:rPr lang="en-US" sz="2400" dirty="0" err="1" smtClean="0"/>
              <a:t>shardstamps</a:t>
            </a:r>
            <a:r>
              <a:rPr lang="en-US" sz="2400" dirty="0"/>
              <a:t> </a:t>
            </a:r>
            <a:r>
              <a:rPr lang="en-US" sz="2400" dirty="0" smtClean="0"/>
              <a:t>which identifies a global state across all shards</a:t>
            </a:r>
            <a:endParaRPr lang="en-US" sz="2400" dirty="0"/>
          </a:p>
        </p:txBody>
      </p:sp>
      <p:sp>
        <p:nvSpPr>
          <p:cNvPr id="30" name="Rectangle 29"/>
          <p:cNvSpPr/>
          <p:nvPr/>
        </p:nvSpPr>
        <p:spPr>
          <a:xfrm>
            <a:off x="2907464" y="450406"/>
            <a:ext cx="384048" cy="3840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907464" y="225404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907464" y="4093326"/>
            <a:ext cx="384048" cy="384048"/>
          </a:xfrm>
          <a:prstGeom prst="rect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48" name="Rectangle 47"/>
          <p:cNvSpPr/>
          <p:nvPr/>
        </p:nvSpPr>
        <p:spPr>
          <a:xfrm>
            <a:off x="326442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6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10490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094538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395668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77556E-17 L -0.21289 0.1763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51" y="881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96296E-6 L -0.1819 -0.08657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02" y="-432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48148E-6 L -0.14987 -0.35347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-1768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  <p:bldP spid="31" grpId="0" animBg="1"/>
      <p:bldP spid="31" grpId="1" animBg="1"/>
      <p:bldP spid="35" grpId="0" animBg="1"/>
      <p:bldP spid="35" grpId="1" animBg="1"/>
      <p:bldP spid="36" grpId="0" animBg="1"/>
      <p:bldP spid="37" grpId="0" animBg="1"/>
      <p:bldP spid="38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/>
        </p:nvSpPr>
        <p:spPr>
          <a:xfrm>
            <a:off x="326442" y="167328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6" name="Rectangle 85"/>
          <p:cNvSpPr/>
          <p:nvPr/>
        </p:nvSpPr>
        <p:spPr>
          <a:xfrm>
            <a:off x="710490" y="167328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7" name="Rectangle 86"/>
          <p:cNvSpPr/>
          <p:nvPr/>
        </p:nvSpPr>
        <p:spPr>
          <a:xfrm>
            <a:off x="1094538" y="167328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910806" y="43187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48" name="Rectangle 47"/>
          <p:cNvSpPr/>
          <p:nvPr/>
        </p:nvSpPr>
        <p:spPr>
          <a:xfrm>
            <a:off x="326442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6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10490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094538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Right Arrow 6"/>
          <p:cNvSpPr/>
          <p:nvPr/>
        </p:nvSpPr>
        <p:spPr>
          <a:xfrm rot="21124529">
            <a:off x="1622725" y="1273928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058379">
            <a:off x="1554804" y="88553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w(a)</a:t>
            </a:r>
            <a:endParaRPr lang="en-US" sz="2800" b="1" dirty="0"/>
          </a:p>
        </p:txBody>
      </p:sp>
      <p:sp>
        <p:nvSpPr>
          <p:cNvPr id="54" name="TextBox 53"/>
          <p:cNvSpPr txBox="1"/>
          <p:nvPr/>
        </p:nvSpPr>
        <p:spPr>
          <a:xfrm>
            <a:off x="18058" y="1676244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60" name="Rectangle 59"/>
          <p:cNvSpPr/>
          <p:nvPr/>
        </p:nvSpPr>
        <p:spPr>
          <a:xfrm>
            <a:off x="326442" y="1669043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72" name="Rectangle 71"/>
          <p:cNvSpPr/>
          <p:nvPr/>
        </p:nvSpPr>
        <p:spPr>
          <a:xfrm>
            <a:off x="710490" y="1669043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3" name="Rectangle 72"/>
          <p:cNvSpPr/>
          <p:nvPr/>
        </p:nvSpPr>
        <p:spPr>
          <a:xfrm>
            <a:off x="1094538" y="1669043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326442" y="166851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82" name="Rectangle 81"/>
          <p:cNvSpPr/>
          <p:nvPr/>
        </p:nvSpPr>
        <p:spPr>
          <a:xfrm>
            <a:off x="710490" y="166851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3" name="Rectangle 82"/>
          <p:cNvSpPr/>
          <p:nvPr/>
        </p:nvSpPr>
        <p:spPr>
          <a:xfrm>
            <a:off x="1094538" y="166851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Write Protocol: </a:t>
            </a:r>
            <a:r>
              <a:rPr lang="en-US" sz="2400" dirty="0" smtClean="0"/>
              <a:t>Causal timestamps stored with objects to propagate dependencies</a:t>
            </a:r>
            <a:endParaRPr lang="en-US" sz="2400" dirty="0"/>
          </a:p>
        </p:txBody>
      </p:sp>
      <p:sp>
        <p:nvSpPr>
          <p:cNvPr id="75" name="TextBox 7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76" name="TextBox 7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61014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131 -0.07755 " pathEditMode="relative" ptsTypes="AA">
                                      <p:cBhvr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131 -0.07755 " pathEditMode="relative" ptsTypes="AA">
                                      <p:cBhvr>
                                        <p:cTn id="2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131 -0.07755 " pathEditMode="relative" ptsTypes="AA">
                                      <p:cBhvr>
                                        <p:cTn id="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131 -0.07755 " pathEditMode="relative" ptsTypes="AA">
                                      <p:cBhvr>
                                        <p:cTn id="2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2" grpId="0" animBg="1"/>
      <p:bldP spid="36" grpId="0" animBg="1"/>
      <p:bldP spid="37" grpId="0" animBg="1"/>
      <p:bldP spid="38" grpId="0" animBg="1"/>
      <p:bldP spid="7" grpId="0" animBg="1"/>
      <p:bldP spid="8" grpId="0"/>
      <p:bldP spid="54" grpId="0" animBg="1"/>
      <p:bldP spid="54" grpId="1" animBg="1"/>
      <p:bldP spid="81" grpId="0" animBg="1"/>
      <p:bldP spid="82" grpId="0" animBg="1"/>
      <p:bldP spid="8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/>
          <p:cNvSpPr/>
          <p:nvPr/>
        </p:nvSpPr>
        <p:spPr>
          <a:xfrm>
            <a:off x="2910806" y="44022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2910806" y="43187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48" name="Rectangle 47"/>
          <p:cNvSpPr/>
          <p:nvPr/>
        </p:nvSpPr>
        <p:spPr>
          <a:xfrm>
            <a:off x="326442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6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10490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094538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Right Arrow 6"/>
          <p:cNvSpPr/>
          <p:nvPr/>
        </p:nvSpPr>
        <p:spPr>
          <a:xfrm rot="21124529">
            <a:off x="1622725" y="1273928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058379">
            <a:off x="1554804" y="88553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w(a)</a:t>
            </a:r>
            <a:endParaRPr lang="en-US" sz="2800" b="1" dirty="0"/>
          </a:p>
        </p:txBody>
      </p:sp>
      <p:sp>
        <p:nvSpPr>
          <p:cNvPr id="74" name="Rectangle 73"/>
          <p:cNvSpPr/>
          <p:nvPr/>
        </p:nvSpPr>
        <p:spPr>
          <a:xfrm>
            <a:off x="3390520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774568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58616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082136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81" name="Rectangle 80"/>
          <p:cNvSpPr/>
          <p:nvPr/>
        </p:nvSpPr>
        <p:spPr>
          <a:xfrm>
            <a:off x="2910806" y="4323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Write Protocol:</a:t>
            </a:r>
            <a:r>
              <a:rPr lang="en-US" sz="2400" dirty="0" smtClean="0"/>
              <a:t> Server </a:t>
            </a:r>
            <a:r>
              <a:rPr lang="en-US" sz="2400" dirty="0" err="1" smtClean="0"/>
              <a:t>shardstamp</a:t>
            </a:r>
            <a:r>
              <a:rPr lang="en-US" sz="2400" dirty="0" smtClean="0"/>
              <a:t> is incremented and merged into causal timestamps</a:t>
            </a:r>
            <a:endParaRPr lang="en-US" sz="2400" dirty="0"/>
          </a:p>
        </p:txBody>
      </p:sp>
      <p:sp>
        <p:nvSpPr>
          <p:cNvPr id="54" name="TextBox 53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60" name="TextBox 59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807371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3 0.00069 L 0.03841 0.10139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14" y="50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L -0.21315 0.17917 " pathEditMode="relative" rAng="0" ptsTypes="AA">
                                      <p:cBhvr>
                                        <p:cTn id="1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742" y="905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36" grpId="0" animBg="1"/>
      <p:bldP spid="74" grpId="0" animBg="1"/>
      <p:bldP spid="8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/>
          <p:cNvSpPr/>
          <p:nvPr/>
        </p:nvSpPr>
        <p:spPr>
          <a:xfrm>
            <a:off x="2910806" y="44022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48" name="Rectangle 47"/>
          <p:cNvSpPr/>
          <p:nvPr/>
        </p:nvSpPr>
        <p:spPr>
          <a:xfrm>
            <a:off x="326442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6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10490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094538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Right Arrow 6"/>
          <p:cNvSpPr/>
          <p:nvPr/>
        </p:nvSpPr>
        <p:spPr>
          <a:xfrm rot="21124529">
            <a:off x="1622725" y="1273928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058379">
            <a:off x="1554804" y="88553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w(a)</a:t>
            </a:r>
            <a:endParaRPr lang="en-US" sz="2800" b="1" dirty="0"/>
          </a:p>
        </p:txBody>
      </p:sp>
      <p:sp>
        <p:nvSpPr>
          <p:cNvPr id="74" name="Rectangle 73"/>
          <p:cNvSpPr/>
          <p:nvPr/>
        </p:nvSpPr>
        <p:spPr>
          <a:xfrm>
            <a:off x="3390520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774568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58616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082136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45" name="Right Arrow 44"/>
          <p:cNvSpPr/>
          <p:nvPr/>
        </p:nvSpPr>
        <p:spPr>
          <a:xfrm rot="7578808">
            <a:off x="839175" y="2524405"/>
            <a:ext cx="2500946" cy="321353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 rot="18349410">
            <a:off x="1137072" y="2585974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(a)</a:t>
            </a:r>
            <a:endParaRPr lang="en-US" sz="2800" b="1" dirty="0"/>
          </a:p>
        </p:txBody>
      </p:sp>
      <p:sp>
        <p:nvSpPr>
          <p:cNvPr id="72" name="TextBox 71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Read Protocol:</a:t>
            </a:r>
            <a:r>
              <a:rPr lang="en-US" sz="2400" dirty="0" smtClean="0"/>
              <a:t> Always safe to read from master</a:t>
            </a:r>
            <a:endParaRPr lang="en-US" sz="2400" dirty="0"/>
          </a:p>
        </p:txBody>
      </p:sp>
      <p:sp>
        <p:nvSpPr>
          <p:cNvPr id="54" name="TextBox 53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60" name="TextBox 59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74807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Causal Consistency: Great In Theory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4603898"/>
            <a:ext cx="10515600" cy="48013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228600" lvl="0" indent="-228600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2800" dirty="0" smtClean="0">
                <a:solidFill>
                  <a:prstClr val="black"/>
                </a:solidFill>
              </a:rPr>
              <a:t>Lots of exciting research building scalable causal data-stores, e.g.,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3629519" y="1027906"/>
            <a:ext cx="5925849" cy="3208920"/>
            <a:chOff x="3629519" y="1027906"/>
            <a:chExt cx="5925849" cy="3208920"/>
          </a:xfrm>
        </p:grpSpPr>
        <p:sp>
          <p:nvSpPr>
            <p:cNvPr id="31" name="TextBox 30"/>
            <p:cNvSpPr txBox="1"/>
            <p:nvPr/>
          </p:nvSpPr>
          <p:spPr>
            <a:xfrm>
              <a:off x="6053817" y="1919876"/>
              <a:ext cx="30063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/>
                <a:t>Causal Consistency</a:t>
              </a:r>
              <a:endParaRPr lang="en-US" sz="2400" b="1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324740" y="1495317"/>
              <a:ext cx="317825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/>
                <a:t>Eventual Consistency</a:t>
              </a:r>
              <a:endParaRPr lang="en-US" sz="2400" b="1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624046" y="2738483"/>
              <a:ext cx="29313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/>
                <a:t>Strong Consistency</a:t>
              </a:r>
              <a:endParaRPr lang="en-US" sz="2400" b="1" dirty="0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4333736" y="1495317"/>
              <a:ext cx="7507" cy="2106094"/>
            </a:xfrm>
            <a:prstGeom prst="line">
              <a:avLst/>
            </a:prstGeom>
            <a:ln w="381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4324860" y="3594767"/>
              <a:ext cx="2921452" cy="539"/>
            </a:xfrm>
            <a:prstGeom prst="line">
              <a:avLst/>
            </a:prstGeom>
            <a:ln w="38100"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 rot="16200000">
              <a:off x="2277998" y="2379427"/>
              <a:ext cx="316470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chemeClr val="accent6">
                      <a:lumMod val="75000"/>
                    </a:schemeClr>
                  </a:solidFill>
                </a:rPr>
                <a:t>Higher Perf.</a:t>
              </a:r>
              <a:endParaRPr lang="en-US" sz="2400" b="1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V="1">
              <a:off x="4127009" y="1805655"/>
              <a:ext cx="410" cy="1661354"/>
            </a:xfrm>
            <a:prstGeom prst="straightConnector1">
              <a:avLst/>
            </a:prstGeom>
            <a:ln w="254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264977" y="3775161"/>
              <a:ext cx="32526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chemeClr val="accent2">
                      <a:lumMod val="50000"/>
                    </a:schemeClr>
                  </a:solidFill>
                </a:rPr>
                <a:t>Stronger Guarantees</a:t>
              </a:r>
              <a:endParaRPr lang="en-US" sz="2400" b="1" dirty="0">
                <a:solidFill>
                  <a:schemeClr val="accent2">
                    <a:lumMod val="50000"/>
                  </a:schemeClr>
                </a:solidFill>
              </a:endParaRPr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 rot="120000" flipV="1">
              <a:off x="4770390" y="3795364"/>
              <a:ext cx="1841019" cy="70577"/>
            </a:xfrm>
            <a:prstGeom prst="straightConnector1">
              <a:avLst/>
            </a:prstGeom>
            <a:ln w="254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/>
            <p:cNvSpPr/>
            <p:nvPr/>
          </p:nvSpPr>
          <p:spPr>
            <a:xfrm>
              <a:off x="6013626" y="2066006"/>
              <a:ext cx="163326" cy="181473"/>
            </a:xfrm>
            <a:prstGeom prst="ellipse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6542384" y="2894646"/>
              <a:ext cx="163326" cy="181473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4243196" y="1662777"/>
              <a:ext cx="163326" cy="181473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351734" y="5139075"/>
            <a:ext cx="3946832" cy="130446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Ø"/>
            </a:pPr>
            <a:r>
              <a:rPr lang="en-US" sz="2300" dirty="0" smtClean="0">
                <a:solidFill>
                  <a:prstClr val="black"/>
                </a:solidFill>
              </a:rPr>
              <a:t>COPS [SOSP 11]</a:t>
            </a:r>
          </a:p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Ø"/>
            </a:pPr>
            <a:r>
              <a:rPr lang="en-US" sz="2300" dirty="0" smtClean="0">
                <a:solidFill>
                  <a:prstClr val="black"/>
                </a:solidFill>
              </a:rPr>
              <a:t>Bolt-On [SIGMOD 13</a:t>
            </a:r>
            <a:r>
              <a:rPr lang="en-US" sz="2300" dirty="0">
                <a:solidFill>
                  <a:prstClr val="black"/>
                </a:solidFill>
              </a:rPr>
              <a:t>]</a:t>
            </a:r>
            <a:endParaRPr lang="en-US" sz="2300" dirty="0" smtClean="0">
              <a:solidFill>
                <a:prstClr val="black"/>
              </a:solidFill>
            </a:endParaRPr>
          </a:p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Ø"/>
            </a:pPr>
            <a:r>
              <a:rPr lang="en-US" sz="2300" dirty="0" smtClean="0">
                <a:solidFill>
                  <a:prstClr val="black"/>
                </a:solidFill>
              </a:rPr>
              <a:t>Chain Reaction [</a:t>
            </a:r>
            <a:r>
              <a:rPr lang="en-US" sz="2300" dirty="0" err="1" smtClean="0">
                <a:solidFill>
                  <a:prstClr val="black"/>
                </a:solidFill>
              </a:rPr>
              <a:t>EuroSys</a:t>
            </a:r>
            <a:r>
              <a:rPr lang="en-US" sz="2300" dirty="0" smtClean="0">
                <a:solidFill>
                  <a:prstClr val="black"/>
                </a:solidFill>
              </a:rPr>
              <a:t> 13</a:t>
            </a:r>
            <a:r>
              <a:rPr lang="en-US" sz="2300" dirty="0">
                <a:solidFill>
                  <a:prstClr val="black"/>
                </a:solidFill>
              </a:rPr>
              <a:t>]</a:t>
            </a:r>
            <a:endParaRPr lang="en-US" sz="2300" dirty="0" smtClean="0">
              <a:solidFill>
                <a:prstClr val="black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297855" y="5136307"/>
            <a:ext cx="4028664" cy="130446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Ø"/>
            </a:pPr>
            <a:r>
              <a:rPr lang="en-US" sz="2300" dirty="0" err="1" smtClean="0">
                <a:solidFill>
                  <a:prstClr val="black"/>
                </a:solidFill>
              </a:rPr>
              <a:t>Eiger</a:t>
            </a:r>
            <a:r>
              <a:rPr lang="en-US" sz="2300" dirty="0" smtClean="0">
                <a:solidFill>
                  <a:prstClr val="black"/>
                </a:solidFill>
              </a:rPr>
              <a:t> [NSDI 13</a:t>
            </a:r>
            <a:r>
              <a:rPr lang="en-US" sz="2300" dirty="0">
                <a:solidFill>
                  <a:prstClr val="black"/>
                </a:solidFill>
              </a:rPr>
              <a:t>]</a:t>
            </a:r>
            <a:endParaRPr lang="en-US" sz="2300" dirty="0" smtClean="0">
              <a:solidFill>
                <a:prstClr val="black"/>
              </a:solidFill>
            </a:endParaRPr>
          </a:p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Ø"/>
            </a:pPr>
            <a:r>
              <a:rPr lang="en-US" sz="2300" dirty="0" err="1" smtClean="0">
                <a:solidFill>
                  <a:prstClr val="black"/>
                </a:solidFill>
              </a:rPr>
              <a:t>Orbe</a:t>
            </a:r>
            <a:r>
              <a:rPr lang="en-US" sz="2300" dirty="0" smtClean="0">
                <a:solidFill>
                  <a:prstClr val="black"/>
                </a:solidFill>
              </a:rPr>
              <a:t> [SOCC 13</a:t>
            </a:r>
            <a:r>
              <a:rPr lang="en-US" sz="2300" dirty="0">
                <a:solidFill>
                  <a:prstClr val="black"/>
                </a:solidFill>
              </a:rPr>
              <a:t>]</a:t>
            </a:r>
            <a:endParaRPr lang="en-US" sz="2300" dirty="0" smtClean="0">
              <a:solidFill>
                <a:prstClr val="black"/>
              </a:solidFill>
            </a:endParaRPr>
          </a:p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Ø"/>
            </a:pPr>
            <a:r>
              <a:rPr lang="en-US" sz="2300" dirty="0" err="1" smtClean="0">
                <a:solidFill>
                  <a:prstClr val="black"/>
                </a:solidFill>
              </a:rPr>
              <a:t>GentleRain</a:t>
            </a:r>
            <a:r>
              <a:rPr lang="en-US" sz="2300" dirty="0" smtClean="0">
                <a:solidFill>
                  <a:prstClr val="black"/>
                </a:solidFill>
              </a:rPr>
              <a:t> [SOCC 14</a:t>
            </a:r>
            <a:r>
              <a:rPr lang="en-US" sz="2300" dirty="0">
                <a:solidFill>
                  <a:prstClr val="black"/>
                </a:solidFill>
              </a:rPr>
              <a:t>]</a:t>
            </a:r>
            <a:endParaRPr lang="en-US" sz="2300" dirty="0" smtClean="0">
              <a:solidFill>
                <a:prstClr val="black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272245" y="5129825"/>
            <a:ext cx="3309040" cy="85767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Ø"/>
            </a:pPr>
            <a:r>
              <a:rPr lang="en-US" sz="2300" dirty="0" smtClean="0">
                <a:solidFill>
                  <a:prstClr val="black"/>
                </a:solidFill>
              </a:rPr>
              <a:t>Cure [ICDCS 16]</a:t>
            </a:r>
          </a:p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Ø"/>
            </a:pPr>
            <a:r>
              <a:rPr lang="en-US" sz="2300" dirty="0" err="1" smtClean="0">
                <a:solidFill>
                  <a:prstClr val="black"/>
                </a:solidFill>
              </a:rPr>
              <a:t>TARDiS</a:t>
            </a:r>
            <a:r>
              <a:rPr lang="en-US" sz="2300" dirty="0" smtClean="0">
                <a:solidFill>
                  <a:prstClr val="black"/>
                </a:solidFill>
              </a:rPr>
              <a:t> [SIGMOD 16]</a:t>
            </a:r>
          </a:p>
        </p:txBody>
      </p:sp>
    </p:spTree>
    <p:extLst>
      <p:ext uri="{BB962C8B-B14F-4D97-AF65-F5344CB8AC3E}">
        <p14:creationId xmlns:p14="http://schemas.microsoft.com/office/powerpoint/2010/main" val="729265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/>
          <p:cNvSpPr/>
          <p:nvPr/>
        </p:nvSpPr>
        <p:spPr>
          <a:xfrm>
            <a:off x="2910806" y="44022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48" name="Rectangle 47"/>
          <p:cNvSpPr/>
          <p:nvPr/>
        </p:nvSpPr>
        <p:spPr>
          <a:xfrm>
            <a:off x="326442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6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10490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094538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Right Arrow 6"/>
          <p:cNvSpPr/>
          <p:nvPr/>
        </p:nvSpPr>
        <p:spPr>
          <a:xfrm rot="21124529">
            <a:off x="1622725" y="1273928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058379">
            <a:off x="1554804" y="88553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w(a)</a:t>
            </a:r>
            <a:endParaRPr lang="en-US" sz="2800" b="1" dirty="0"/>
          </a:p>
        </p:txBody>
      </p:sp>
      <p:sp>
        <p:nvSpPr>
          <p:cNvPr id="74" name="Rectangle 73"/>
          <p:cNvSpPr/>
          <p:nvPr/>
        </p:nvSpPr>
        <p:spPr>
          <a:xfrm>
            <a:off x="3390520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774568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58616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082136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45" name="Right Arrow 44"/>
          <p:cNvSpPr/>
          <p:nvPr/>
        </p:nvSpPr>
        <p:spPr>
          <a:xfrm rot="7578808">
            <a:off x="839175" y="2524405"/>
            <a:ext cx="2500946" cy="321353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 rot="18349410">
            <a:off x="1137072" y="2585974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(a)</a:t>
            </a:r>
            <a:endParaRPr lang="en-US" sz="2800" b="1" dirty="0"/>
          </a:p>
        </p:txBody>
      </p:sp>
      <p:sp>
        <p:nvSpPr>
          <p:cNvPr id="73" name="Rectangle 72"/>
          <p:cNvSpPr/>
          <p:nvPr/>
        </p:nvSpPr>
        <p:spPr>
          <a:xfrm>
            <a:off x="3380697" y="112056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8" name="Rectangle 77"/>
          <p:cNvSpPr/>
          <p:nvPr/>
        </p:nvSpPr>
        <p:spPr>
          <a:xfrm>
            <a:off x="3764745" y="112056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9" name="Rectangle 78"/>
          <p:cNvSpPr/>
          <p:nvPr/>
        </p:nvSpPr>
        <p:spPr>
          <a:xfrm>
            <a:off x="4148793" y="112056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3072313" y="1132535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81" name="Rectangle 80"/>
          <p:cNvSpPr/>
          <p:nvPr/>
        </p:nvSpPr>
        <p:spPr>
          <a:xfrm>
            <a:off x="323024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07072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4" name="Rectangle 83"/>
          <p:cNvSpPr/>
          <p:nvPr/>
        </p:nvSpPr>
        <p:spPr>
          <a:xfrm>
            <a:off x="1091120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Read Protocol:</a:t>
            </a:r>
            <a:r>
              <a:rPr lang="en-US" sz="2400" dirty="0" smtClean="0"/>
              <a:t> Object’s causal timestamp merged into client’s causal timestamp</a:t>
            </a:r>
            <a:endParaRPr lang="en-US" sz="2400" dirty="0"/>
          </a:p>
        </p:txBody>
      </p:sp>
      <p:sp>
        <p:nvSpPr>
          <p:cNvPr id="60" name="TextBox 59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85" name="TextBox 84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242249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44444E-6 L -0.24961 0.4011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87" y="2004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4.81481E-6 L -0.24896 0.40277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48" y="2013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81481E-6 L -0.24974 0.40277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87" y="2013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4.81481E-6 L -0.24974 0.40277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87" y="2013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74" grpId="0" animBg="1"/>
      <p:bldP spid="75" grpId="0" animBg="1"/>
      <p:bldP spid="76" grpId="0" animBg="1"/>
      <p:bldP spid="77" grpId="0" animBg="1"/>
      <p:bldP spid="73" grpId="0" animBg="1"/>
      <p:bldP spid="73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 animBg="1"/>
      <p:bldP spid="83" grpId="0" animBg="1"/>
      <p:bldP spid="8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1090777" y="387967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6" name="Rectangle 95"/>
          <p:cNvSpPr/>
          <p:nvPr/>
        </p:nvSpPr>
        <p:spPr>
          <a:xfrm>
            <a:off x="322681" y="387967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06729" y="388425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910806" y="44022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Right Arrow 6"/>
          <p:cNvSpPr/>
          <p:nvPr/>
        </p:nvSpPr>
        <p:spPr>
          <a:xfrm rot="21124529">
            <a:off x="1622725" y="1273928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058379">
            <a:off x="1554804" y="88553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w(a)</a:t>
            </a:r>
            <a:endParaRPr lang="en-US" sz="2800" b="1" dirty="0"/>
          </a:p>
        </p:txBody>
      </p:sp>
      <p:sp>
        <p:nvSpPr>
          <p:cNvPr id="74" name="Rectangle 73"/>
          <p:cNvSpPr/>
          <p:nvPr/>
        </p:nvSpPr>
        <p:spPr>
          <a:xfrm>
            <a:off x="3390520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774568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58616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082136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45" name="Right Arrow 44"/>
          <p:cNvSpPr/>
          <p:nvPr/>
        </p:nvSpPr>
        <p:spPr>
          <a:xfrm rot="7578808">
            <a:off x="839175" y="2524405"/>
            <a:ext cx="2500946" cy="321353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 rot="18349410">
            <a:off x="1137072" y="2585974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(a)</a:t>
            </a:r>
            <a:endParaRPr lang="en-US" sz="2800" b="1" dirty="0"/>
          </a:p>
        </p:txBody>
      </p:sp>
      <p:sp>
        <p:nvSpPr>
          <p:cNvPr id="54" name="Right Arrow 53"/>
          <p:cNvSpPr/>
          <p:nvPr/>
        </p:nvSpPr>
        <p:spPr>
          <a:xfrm rot="20729988">
            <a:off x="1649727" y="3674815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 rot="20763729">
            <a:off x="1767642" y="3275676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w(b)</a:t>
            </a:r>
            <a:endParaRPr lang="en-US" sz="2800" b="1" dirty="0"/>
          </a:p>
        </p:txBody>
      </p:sp>
      <p:sp>
        <p:nvSpPr>
          <p:cNvPr id="102" name="Rectangle 101"/>
          <p:cNvSpPr/>
          <p:nvPr/>
        </p:nvSpPr>
        <p:spPr>
          <a:xfrm>
            <a:off x="2915027" y="226224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3" name="Rectangle 102"/>
          <p:cNvSpPr/>
          <p:nvPr/>
        </p:nvSpPr>
        <p:spPr>
          <a:xfrm>
            <a:off x="2915027" y="2261033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2915027" y="2261033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1094538" y="387135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10" name="Rectangle 109"/>
          <p:cNvSpPr/>
          <p:nvPr/>
        </p:nvSpPr>
        <p:spPr>
          <a:xfrm>
            <a:off x="326442" y="387135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710490" y="387135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18058" y="388332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Read Protocol:</a:t>
            </a:r>
            <a:r>
              <a:rPr lang="en-US" sz="2400" dirty="0"/>
              <a:t> </a:t>
            </a:r>
            <a:r>
              <a:rPr lang="en-US" sz="2400" dirty="0" smtClean="0"/>
              <a:t>Causal timestamp merging tracks causal ordering for writes following reads</a:t>
            </a:r>
            <a:endParaRPr lang="en-US" sz="2400" dirty="0"/>
          </a:p>
        </p:txBody>
      </p:sp>
      <p:sp>
        <p:nvSpPr>
          <p:cNvPr id="73" name="TextBox 72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78" name="TextBox 77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2338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143 -0.13334 " pathEditMode="relative" ptsTypes="AA">
                                      <p:cBhvr>
                                        <p:cTn id="20" dur="1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143 -0.13334 " pathEditMode="relative" ptsTypes="AA">
                                      <p:cBhvr>
                                        <p:cTn id="22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143 -0.13334 " pathEditMode="relative" ptsTypes="AA">
                                      <p:cBhvr>
                                        <p:cTn id="24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143 -0.13334 " pathEditMode="relative" ptsTypes="AA">
                                      <p:cBhvr>
                                        <p:cTn id="26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11111E-6 L 0.07096 0.10208 " pathEditMode="relative" rAng="0" ptsTypes="AA">
                                      <p:cBhvr>
                                        <p:cTn id="3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2" y="509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11111E-6 L -0.18086 0.23495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02" y="11667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68" grpId="0" animBg="1"/>
      <p:bldP spid="54" grpId="0" animBg="1"/>
      <p:bldP spid="60" grpId="0"/>
      <p:bldP spid="102" grpId="0" animBg="1"/>
      <p:bldP spid="103" grpId="0" animBg="1"/>
      <p:bldP spid="103" grpId="1" animBg="1"/>
      <p:bldP spid="108" grpId="0" animBg="1"/>
      <p:bldP spid="108" grpId="1" animBg="1"/>
      <p:bldP spid="109" grpId="0" animBg="1"/>
      <p:bldP spid="109" grpId="1" animBg="1"/>
      <p:bldP spid="110" grpId="0" animBg="1"/>
      <p:bldP spid="110" grpId="1" animBg="1"/>
      <p:bldP spid="111" grpId="0" animBg="1"/>
      <p:bldP spid="111" grpId="1" animBg="1"/>
      <p:bldP spid="111" grpId="2" animBg="1"/>
      <p:bldP spid="112" grpId="0" animBg="1"/>
      <p:bldP spid="112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23024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07072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5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1091120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910806" y="44022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Right Arrow 6"/>
          <p:cNvSpPr/>
          <p:nvPr/>
        </p:nvSpPr>
        <p:spPr>
          <a:xfrm rot="21124529">
            <a:off x="1622725" y="1273928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058379">
            <a:off x="1554804" y="88553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w(a)</a:t>
            </a:r>
            <a:endParaRPr lang="en-US" sz="2800" b="1" dirty="0"/>
          </a:p>
        </p:txBody>
      </p:sp>
      <p:sp>
        <p:nvSpPr>
          <p:cNvPr id="74" name="Rectangle 73"/>
          <p:cNvSpPr/>
          <p:nvPr/>
        </p:nvSpPr>
        <p:spPr>
          <a:xfrm>
            <a:off x="3390520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774568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58616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082136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45" name="Right Arrow 44"/>
          <p:cNvSpPr/>
          <p:nvPr/>
        </p:nvSpPr>
        <p:spPr>
          <a:xfrm rot="7578808">
            <a:off x="839175" y="2524405"/>
            <a:ext cx="2500946" cy="321353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 rot="18349410">
            <a:off x="1137072" y="2585974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(a)</a:t>
            </a:r>
            <a:endParaRPr lang="en-US" sz="2800" b="1" dirty="0"/>
          </a:p>
        </p:txBody>
      </p:sp>
      <p:sp>
        <p:nvSpPr>
          <p:cNvPr id="54" name="Right Arrow 53"/>
          <p:cNvSpPr/>
          <p:nvPr/>
        </p:nvSpPr>
        <p:spPr>
          <a:xfrm rot="20729988">
            <a:off x="1649727" y="3674815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 rot="20763729">
            <a:off x="1767642" y="3275676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w(b)</a:t>
            </a:r>
            <a:endParaRPr lang="en-US" sz="2800" b="1" dirty="0"/>
          </a:p>
        </p:txBody>
      </p:sp>
      <p:sp>
        <p:nvSpPr>
          <p:cNvPr id="72" name="Rectangle 71"/>
          <p:cNvSpPr/>
          <p:nvPr/>
        </p:nvSpPr>
        <p:spPr>
          <a:xfrm>
            <a:off x="3387498" y="294123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5" name="Rectangle 84"/>
          <p:cNvSpPr/>
          <p:nvPr/>
        </p:nvSpPr>
        <p:spPr>
          <a:xfrm>
            <a:off x="3771546" y="294123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6" name="Rectangle 85"/>
          <p:cNvSpPr/>
          <p:nvPr/>
        </p:nvSpPr>
        <p:spPr>
          <a:xfrm>
            <a:off x="4155594" y="294123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079114" y="2953203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96" name="Rectangle 95"/>
          <p:cNvSpPr/>
          <p:nvPr/>
        </p:nvSpPr>
        <p:spPr>
          <a:xfrm>
            <a:off x="3376303" y="295027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97" name="Rectangle 96"/>
          <p:cNvSpPr/>
          <p:nvPr/>
        </p:nvSpPr>
        <p:spPr>
          <a:xfrm>
            <a:off x="3760351" y="295027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8" name="Rectangle 97"/>
          <p:cNvSpPr/>
          <p:nvPr/>
        </p:nvSpPr>
        <p:spPr>
          <a:xfrm>
            <a:off x="4144399" y="295027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067919" y="296224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104" name="Rectangle 103"/>
          <p:cNvSpPr/>
          <p:nvPr/>
        </p:nvSpPr>
        <p:spPr>
          <a:xfrm>
            <a:off x="3397923" y="112576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3781971" y="112576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4166019" y="112576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089539" y="1137728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78" name="TextBox 77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Replication:</a:t>
            </a:r>
            <a:r>
              <a:rPr lang="en-US" sz="2400" dirty="0" smtClean="0"/>
              <a:t> Like eventual consistency; asynchronous, unordered, writes applied immediately</a:t>
            </a:r>
            <a:endParaRPr lang="en-US" sz="2400" dirty="0"/>
          </a:p>
        </p:txBody>
      </p:sp>
      <p:sp>
        <p:nvSpPr>
          <p:cNvPr id="79" name="TextBox 78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80" name="TextBox 79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461192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7383 -0.00208 " pathEditMode="relative" ptsTypes="AA">
                                      <p:cBhvr>
                                        <p:cTn id="14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7383 -0.00208 " pathEditMode="relative" ptsTypes="AA">
                                      <p:cBhvr>
                                        <p:cTn id="16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7383 -0.00208 " pathEditMode="relative" ptsTypes="AA">
                                      <p:cBhvr>
                                        <p:cTn id="1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7383 -0.00208 " pathEditMode="relative" ptsTypes="AA">
                                      <p:cBhvr>
                                        <p:cTn id="20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8672 -0.00324 " pathEditMode="relative" ptsTypes="AA">
                                      <p:cBhvr>
                                        <p:cTn id="22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8672 -0.00324 " pathEditMode="relative" ptsTypes="AA">
                                      <p:cBhvr>
                                        <p:cTn id="24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8672 -0.00324 " pathEditMode="relative" ptsTypes="AA">
                                      <p:cBhvr>
                                        <p:cTn id="26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8672 -0.00324 " pathEditMode="relative" ptsTypes="AA">
                                      <p:cBhvr>
                                        <p:cTn id="28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96" grpId="1" animBg="1"/>
      <p:bldP spid="97" grpId="0" animBg="1"/>
      <p:bldP spid="97" grpId="1" animBg="1"/>
      <p:bldP spid="98" grpId="0" animBg="1"/>
      <p:bldP spid="98" grpId="1" animBg="1"/>
      <p:bldP spid="99" grpId="0" animBg="1"/>
      <p:bldP spid="99" grpId="1" animBg="1"/>
      <p:bldP spid="104" grpId="0" animBg="1"/>
      <p:bldP spid="105" grpId="0" animBg="1"/>
      <p:bldP spid="106" grpId="0" animBg="1"/>
      <p:bldP spid="10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90"/>
          <p:cNvSpPr txBox="1"/>
          <p:nvPr/>
        </p:nvSpPr>
        <p:spPr>
          <a:xfrm>
            <a:off x="5377844" y="1127430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23024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07072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5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1091120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910806" y="44022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Right Arrow 6"/>
          <p:cNvSpPr/>
          <p:nvPr/>
        </p:nvSpPr>
        <p:spPr>
          <a:xfrm rot="21124529">
            <a:off x="1622725" y="1273928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058379">
            <a:off x="1554804" y="88553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w(a)</a:t>
            </a:r>
            <a:endParaRPr lang="en-US" sz="2800" b="1" dirty="0"/>
          </a:p>
        </p:txBody>
      </p:sp>
      <p:sp>
        <p:nvSpPr>
          <p:cNvPr id="74" name="Rectangle 73"/>
          <p:cNvSpPr/>
          <p:nvPr/>
        </p:nvSpPr>
        <p:spPr>
          <a:xfrm>
            <a:off x="3390520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774568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58616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082136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45" name="Right Arrow 44"/>
          <p:cNvSpPr/>
          <p:nvPr/>
        </p:nvSpPr>
        <p:spPr>
          <a:xfrm rot="7578808">
            <a:off x="839175" y="2524405"/>
            <a:ext cx="2500946" cy="321353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 rot="18349410">
            <a:off x="1137072" y="2585974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(a)</a:t>
            </a:r>
            <a:endParaRPr lang="en-US" sz="2800" b="1" dirty="0"/>
          </a:p>
        </p:txBody>
      </p:sp>
      <p:sp>
        <p:nvSpPr>
          <p:cNvPr id="54" name="Right Arrow 53"/>
          <p:cNvSpPr/>
          <p:nvPr/>
        </p:nvSpPr>
        <p:spPr>
          <a:xfrm rot="20729988">
            <a:off x="1649727" y="3674815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 rot="20763729">
            <a:off x="1767642" y="3275676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w(b)</a:t>
            </a:r>
            <a:endParaRPr lang="en-US" sz="2800" b="1" dirty="0"/>
          </a:p>
        </p:txBody>
      </p:sp>
      <p:sp>
        <p:nvSpPr>
          <p:cNvPr id="72" name="Rectangle 71"/>
          <p:cNvSpPr/>
          <p:nvPr/>
        </p:nvSpPr>
        <p:spPr>
          <a:xfrm>
            <a:off x="3387498" y="294123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5" name="Rectangle 84"/>
          <p:cNvSpPr/>
          <p:nvPr/>
        </p:nvSpPr>
        <p:spPr>
          <a:xfrm>
            <a:off x="3771546" y="294123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6" name="Rectangle 85"/>
          <p:cNvSpPr/>
          <p:nvPr/>
        </p:nvSpPr>
        <p:spPr>
          <a:xfrm>
            <a:off x="4155594" y="294123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079114" y="2953203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93" name="Rectangle 92"/>
          <p:cNvSpPr/>
          <p:nvPr/>
        </p:nvSpPr>
        <p:spPr>
          <a:xfrm>
            <a:off x="8334072" y="29217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6" name="Rectangle 95"/>
          <p:cNvSpPr/>
          <p:nvPr/>
        </p:nvSpPr>
        <p:spPr>
          <a:xfrm>
            <a:off x="7933729" y="2936003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97" name="Rectangle 96"/>
          <p:cNvSpPr/>
          <p:nvPr/>
        </p:nvSpPr>
        <p:spPr>
          <a:xfrm>
            <a:off x="8317777" y="2936003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8" name="Rectangle 97"/>
          <p:cNvSpPr/>
          <p:nvPr/>
        </p:nvSpPr>
        <p:spPr>
          <a:xfrm>
            <a:off x="8701825" y="2936003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7625345" y="2947971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5548048" y="1664276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  <p:sp>
        <p:nvSpPr>
          <p:cNvPr id="78" name="TextBox 77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Replication:</a:t>
            </a:r>
            <a:r>
              <a:rPr lang="en-US" sz="2400" dirty="0" smtClean="0"/>
              <a:t> Slaves increment their </a:t>
            </a:r>
            <a:r>
              <a:rPr lang="en-US" sz="2400" dirty="0" err="1" smtClean="0"/>
              <a:t>shardstamps</a:t>
            </a:r>
            <a:r>
              <a:rPr lang="en-US" sz="2400" dirty="0" smtClean="0"/>
              <a:t> using causal timestamp of a replicated write</a:t>
            </a:r>
            <a:endParaRPr lang="en-US" sz="2400" dirty="0"/>
          </a:p>
        </p:txBody>
      </p:sp>
      <p:sp>
        <p:nvSpPr>
          <p:cNvPr id="79" name="TextBox 78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80" name="TextBox 79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sp>
        <p:nvSpPr>
          <p:cNvPr id="88" name="Rectangle 87"/>
          <p:cNvSpPr/>
          <p:nvPr/>
        </p:nvSpPr>
        <p:spPr>
          <a:xfrm>
            <a:off x="5686228" y="110117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9" name="Rectangle 88"/>
          <p:cNvSpPr/>
          <p:nvPr/>
        </p:nvSpPr>
        <p:spPr>
          <a:xfrm>
            <a:off x="6070276" y="110117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0" name="Rectangle 89"/>
          <p:cNvSpPr/>
          <p:nvPr/>
        </p:nvSpPr>
        <p:spPr>
          <a:xfrm>
            <a:off x="6454324" y="110117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7348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81481E-6 L -0.06862 -0.09167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38" y="-458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93" grpId="0" animBg="1"/>
      <p:bldP spid="93" grpId="1" animBg="1"/>
      <p:bldP spid="7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/>
          <p:cNvSpPr/>
          <p:nvPr/>
        </p:nvSpPr>
        <p:spPr>
          <a:xfrm>
            <a:off x="5672842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6056890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6440938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5364458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23024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07072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5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1091120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910806" y="44022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Right Arrow 6"/>
          <p:cNvSpPr/>
          <p:nvPr/>
        </p:nvSpPr>
        <p:spPr>
          <a:xfrm rot="21124529">
            <a:off x="1622725" y="1273928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058379">
            <a:off x="1554804" y="88553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w(a)</a:t>
            </a:r>
            <a:endParaRPr lang="en-US" sz="2800" b="1" dirty="0"/>
          </a:p>
        </p:txBody>
      </p:sp>
      <p:sp>
        <p:nvSpPr>
          <p:cNvPr id="74" name="Rectangle 73"/>
          <p:cNvSpPr/>
          <p:nvPr/>
        </p:nvSpPr>
        <p:spPr>
          <a:xfrm>
            <a:off x="3390520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774568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58616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082136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45" name="Right Arrow 44"/>
          <p:cNvSpPr/>
          <p:nvPr/>
        </p:nvSpPr>
        <p:spPr>
          <a:xfrm rot="7578808">
            <a:off x="839175" y="2524405"/>
            <a:ext cx="2500946" cy="321353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 rot="18349410">
            <a:off x="1137072" y="2585974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(a)</a:t>
            </a:r>
            <a:endParaRPr lang="en-US" sz="2800" b="1" dirty="0"/>
          </a:p>
        </p:txBody>
      </p:sp>
      <p:sp>
        <p:nvSpPr>
          <p:cNvPr id="54" name="Right Arrow 53"/>
          <p:cNvSpPr/>
          <p:nvPr/>
        </p:nvSpPr>
        <p:spPr>
          <a:xfrm rot="20729988">
            <a:off x="1649727" y="3674815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 rot="20763729">
            <a:off x="1767642" y="3275676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w(b)</a:t>
            </a:r>
            <a:endParaRPr lang="en-US" sz="2800" b="1" dirty="0"/>
          </a:p>
        </p:txBody>
      </p:sp>
      <p:sp>
        <p:nvSpPr>
          <p:cNvPr id="72" name="Rectangle 71"/>
          <p:cNvSpPr/>
          <p:nvPr/>
        </p:nvSpPr>
        <p:spPr>
          <a:xfrm>
            <a:off x="3387498" y="294123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5" name="Rectangle 84"/>
          <p:cNvSpPr/>
          <p:nvPr/>
        </p:nvSpPr>
        <p:spPr>
          <a:xfrm>
            <a:off x="3771546" y="294123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6" name="Rectangle 85"/>
          <p:cNvSpPr/>
          <p:nvPr/>
        </p:nvSpPr>
        <p:spPr>
          <a:xfrm>
            <a:off x="4155594" y="294123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079114" y="2953203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92" name="Rectangle 91"/>
          <p:cNvSpPr/>
          <p:nvPr/>
        </p:nvSpPr>
        <p:spPr>
          <a:xfrm>
            <a:off x="7950024" y="29217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93" name="Rectangle 92"/>
          <p:cNvSpPr/>
          <p:nvPr/>
        </p:nvSpPr>
        <p:spPr>
          <a:xfrm>
            <a:off x="8334072" y="29217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4" name="Rectangle 93"/>
          <p:cNvSpPr/>
          <p:nvPr/>
        </p:nvSpPr>
        <p:spPr>
          <a:xfrm>
            <a:off x="8718120" y="29217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7641640" y="2933683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73" name="Right Arrow 72"/>
          <p:cNvSpPr/>
          <p:nvPr/>
        </p:nvSpPr>
        <p:spPr>
          <a:xfrm>
            <a:off x="9376915" y="2864344"/>
            <a:ext cx="1242318" cy="255081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 rot="33741">
            <a:off x="9494829" y="246520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(b)</a:t>
            </a:r>
            <a:endParaRPr lang="en-US" sz="2800" b="1" dirty="0"/>
          </a:p>
        </p:txBody>
      </p:sp>
      <p:sp>
        <p:nvSpPr>
          <p:cNvPr id="79" name="Rectangle 78"/>
          <p:cNvSpPr/>
          <p:nvPr/>
        </p:nvSpPr>
        <p:spPr>
          <a:xfrm>
            <a:off x="7516066" y="225919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0" name="Rectangle 79"/>
          <p:cNvSpPr/>
          <p:nvPr/>
        </p:nvSpPr>
        <p:spPr>
          <a:xfrm>
            <a:off x="11128553" y="267232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0742802" y="1956998"/>
                <a:ext cx="250068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</m:oMath>
                  </m:oMathPara>
                </a14:m>
                <a:endParaRPr lang="en-US" sz="2000" b="1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42802" y="1956998"/>
                <a:ext cx="250068" cy="307777"/>
              </a:xfrm>
              <a:prstGeom prst="rect">
                <a:avLst/>
              </a:prstGeom>
              <a:blipFill rotWithShape="0">
                <a:blip r:embed="rId3"/>
                <a:stretch>
                  <a:fillRect l="-24390" r="-24390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1534018" y="1945176"/>
                <a:ext cx="16671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</a:rPr>
                        <m:t>?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34018" y="1945176"/>
                <a:ext cx="166712" cy="307777"/>
              </a:xfrm>
              <a:prstGeom prst="rect">
                <a:avLst/>
              </a:prstGeom>
              <a:blipFill rotWithShape="0">
                <a:blip r:embed="rId4"/>
                <a:stretch>
                  <a:fillRect l="-33333" r="-40741"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0" name="TextBox 89"/>
          <p:cNvSpPr txBox="1"/>
          <p:nvPr/>
        </p:nvSpPr>
        <p:spPr>
          <a:xfrm>
            <a:off x="5548048" y="1664276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  <p:sp>
        <p:nvSpPr>
          <p:cNvPr id="88" name="TextBox 87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Read Protocol:</a:t>
            </a:r>
            <a:r>
              <a:rPr lang="en-US" sz="2400" dirty="0" smtClean="0"/>
              <a:t> Clients do consistency check when reading from slaves</a:t>
            </a:r>
            <a:endParaRPr lang="en-US" sz="2400" dirty="0"/>
          </a:p>
        </p:txBody>
      </p:sp>
      <p:sp>
        <p:nvSpPr>
          <p:cNvPr id="89" name="TextBox 88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91" name="TextBox 90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657233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47 L 0.22722 -0.04815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367" y="-238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0.00232 L -0.00417 -0.10833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" y="-553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8" grpId="0"/>
      <p:bldP spid="79" grpId="0" animBg="1"/>
      <p:bldP spid="80" grpId="0" animBg="1"/>
      <p:bldP spid="3" grpId="0"/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/>
          <p:cNvSpPr/>
          <p:nvPr/>
        </p:nvSpPr>
        <p:spPr>
          <a:xfrm>
            <a:off x="5672842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6056890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6440938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5364458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23024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07072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5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1091120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910806" y="44022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Right Arrow 6"/>
          <p:cNvSpPr/>
          <p:nvPr/>
        </p:nvSpPr>
        <p:spPr>
          <a:xfrm rot="21124529">
            <a:off x="1622725" y="1273928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058379">
            <a:off x="1554804" y="88553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w(a)</a:t>
            </a:r>
            <a:endParaRPr lang="en-US" sz="2800" b="1" dirty="0"/>
          </a:p>
        </p:txBody>
      </p:sp>
      <p:sp>
        <p:nvSpPr>
          <p:cNvPr id="74" name="Rectangle 73"/>
          <p:cNvSpPr/>
          <p:nvPr/>
        </p:nvSpPr>
        <p:spPr>
          <a:xfrm>
            <a:off x="3390520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774568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58616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082136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45" name="Right Arrow 44"/>
          <p:cNvSpPr/>
          <p:nvPr/>
        </p:nvSpPr>
        <p:spPr>
          <a:xfrm rot="7578808">
            <a:off x="839175" y="2524405"/>
            <a:ext cx="2500946" cy="321353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 rot="18349410">
            <a:off x="1137072" y="2585974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(a)</a:t>
            </a:r>
            <a:endParaRPr lang="en-US" sz="2800" b="1" dirty="0"/>
          </a:p>
        </p:txBody>
      </p:sp>
      <p:sp>
        <p:nvSpPr>
          <p:cNvPr id="54" name="Right Arrow 53"/>
          <p:cNvSpPr/>
          <p:nvPr/>
        </p:nvSpPr>
        <p:spPr>
          <a:xfrm rot="20729988">
            <a:off x="1649727" y="3674815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 rot="20763729">
            <a:off x="1767642" y="3275676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w(b)</a:t>
            </a:r>
            <a:endParaRPr lang="en-US" sz="2800" b="1" dirty="0"/>
          </a:p>
        </p:txBody>
      </p:sp>
      <p:sp>
        <p:nvSpPr>
          <p:cNvPr id="72" name="Rectangle 71"/>
          <p:cNvSpPr/>
          <p:nvPr/>
        </p:nvSpPr>
        <p:spPr>
          <a:xfrm>
            <a:off x="3387498" y="294123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5" name="Rectangle 84"/>
          <p:cNvSpPr/>
          <p:nvPr/>
        </p:nvSpPr>
        <p:spPr>
          <a:xfrm>
            <a:off x="3771546" y="294123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6" name="Rectangle 85"/>
          <p:cNvSpPr/>
          <p:nvPr/>
        </p:nvSpPr>
        <p:spPr>
          <a:xfrm>
            <a:off x="4155594" y="294123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079114" y="2953203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92" name="Rectangle 91"/>
          <p:cNvSpPr/>
          <p:nvPr/>
        </p:nvSpPr>
        <p:spPr>
          <a:xfrm>
            <a:off x="7950024" y="29217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93" name="Rectangle 92"/>
          <p:cNvSpPr/>
          <p:nvPr/>
        </p:nvSpPr>
        <p:spPr>
          <a:xfrm>
            <a:off x="8334072" y="29217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4" name="Rectangle 93"/>
          <p:cNvSpPr/>
          <p:nvPr/>
        </p:nvSpPr>
        <p:spPr>
          <a:xfrm>
            <a:off x="8718120" y="29217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7641640" y="2933683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73" name="Right Arrow 72"/>
          <p:cNvSpPr/>
          <p:nvPr/>
        </p:nvSpPr>
        <p:spPr>
          <a:xfrm>
            <a:off x="9376915" y="2864344"/>
            <a:ext cx="1242318" cy="255081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 rot="33741">
            <a:off x="9494829" y="246520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(b)</a:t>
            </a:r>
            <a:endParaRPr lang="en-US" sz="2800" b="1" dirty="0"/>
          </a:p>
        </p:txBody>
      </p:sp>
      <p:sp>
        <p:nvSpPr>
          <p:cNvPr id="79" name="Rectangle 78"/>
          <p:cNvSpPr/>
          <p:nvPr/>
        </p:nvSpPr>
        <p:spPr>
          <a:xfrm>
            <a:off x="10266367" y="193075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0" name="Rectangle 79"/>
          <p:cNvSpPr/>
          <p:nvPr/>
        </p:nvSpPr>
        <p:spPr>
          <a:xfrm>
            <a:off x="11071420" y="193075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0742802" y="1956998"/>
                <a:ext cx="250068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</m:oMath>
                  </m:oMathPara>
                </a14:m>
                <a:endParaRPr lang="en-US" sz="2000" b="1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42802" y="1956998"/>
                <a:ext cx="250068" cy="307777"/>
              </a:xfrm>
              <a:prstGeom prst="rect">
                <a:avLst/>
              </a:prstGeom>
              <a:blipFill rotWithShape="0">
                <a:blip r:embed="rId3"/>
                <a:stretch>
                  <a:fillRect l="-24390" r="-24390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1534018" y="1945176"/>
                <a:ext cx="16671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</a:rPr>
                        <m:t>?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34018" y="1945176"/>
                <a:ext cx="166712" cy="307777"/>
              </a:xfrm>
              <a:prstGeom prst="rect">
                <a:avLst/>
              </a:prstGeom>
              <a:blipFill rotWithShape="0">
                <a:blip r:embed="rId4"/>
                <a:stretch>
                  <a:fillRect l="-33333" r="-40741"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8" name="Rectangle 87"/>
          <p:cNvSpPr/>
          <p:nvPr/>
        </p:nvSpPr>
        <p:spPr>
          <a:xfrm>
            <a:off x="7950024" y="291620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9" name="Rectangle 88"/>
          <p:cNvSpPr/>
          <p:nvPr/>
        </p:nvSpPr>
        <p:spPr>
          <a:xfrm>
            <a:off x="8334072" y="291620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0" name="Rectangle 89"/>
          <p:cNvSpPr/>
          <p:nvPr/>
        </p:nvSpPr>
        <p:spPr>
          <a:xfrm>
            <a:off x="8718120" y="291620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7641640" y="2928172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5548048" y="1664276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  <p:sp>
        <p:nvSpPr>
          <p:cNvPr id="97" name="TextBox 96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Read Protocol:</a:t>
            </a:r>
            <a:r>
              <a:rPr lang="en-US" sz="2400" dirty="0" smtClean="0"/>
              <a:t> Clients do consistency check when reading from slaves</a:t>
            </a:r>
            <a:endParaRPr lang="en-US" sz="2400" dirty="0"/>
          </a:p>
        </p:txBody>
      </p:sp>
      <p:sp>
        <p:nvSpPr>
          <p:cNvPr id="98" name="TextBox 97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99" name="TextBox 98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sp>
        <p:nvSpPr>
          <p:cNvPr id="104" name="TextBox 103"/>
          <p:cNvSpPr txBox="1"/>
          <p:nvPr/>
        </p:nvSpPr>
        <p:spPr>
          <a:xfrm>
            <a:off x="580347" y="2984700"/>
            <a:ext cx="7661690" cy="2955883"/>
          </a:xfrm>
          <a:prstGeom prst="rect">
            <a:avLst/>
          </a:prstGeom>
          <a:solidFill>
            <a:schemeClr val="bg1"/>
          </a:solidFill>
          <a:ln w="11430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marL="228600" lvl="0" indent="-228600" algn="ctr" defTabSz="914400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3600" b="1" dirty="0" smtClean="0"/>
              <a:t>b</a:t>
            </a:r>
            <a:r>
              <a:rPr lang="en-US" sz="3600" dirty="0" smtClean="0"/>
              <a:t>’s dependencies are delayed,</a:t>
            </a:r>
            <a:br>
              <a:rPr lang="en-US" sz="3600" dirty="0" smtClean="0"/>
            </a:br>
            <a:r>
              <a:rPr lang="en-US" sz="3600" dirty="0" smtClean="0"/>
              <a:t>but we can read it anyway!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11991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02 -0.03518 " pathEditMode="relative" ptsTypes="AA">
                                      <p:cBhvr>
                                        <p:cTn id="1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02 -0.03518 " pathEditMode="relative" ptsTypes="AA">
                                      <p:cBhvr>
                                        <p:cTn id="16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02 -0.03518 " pathEditMode="relative" ptsTypes="AA">
                                      <p:cBhvr>
                                        <p:cTn id="1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02 -0.03518 " pathEditMode="relative" ptsTypes="AA">
                                      <p:cBhvr>
                                        <p:cTn id="20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3" grpId="0" animBg="1"/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91" grpId="0" animBg="1"/>
      <p:bldP spid="91" grpId="1" animBg="1"/>
      <p:bldP spid="91" grpId="2" animBg="1"/>
      <p:bldP spid="10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/>
          <p:cNvSpPr/>
          <p:nvPr/>
        </p:nvSpPr>
        <p:spPr>
          <a:xfrm>
            <a:off x="5672842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6056890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6440938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5364458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23024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07072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5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1091120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910806" y="44022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" name="Right Arrow 6"/>
          <p:cNvSpPr/>
          <p:nvPr/>
        </p:nvSpPr>
        <p:spPr>
          <a:xfrm rot="21124529">
            <a:off x="1622725" y="1273928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058379">
            <a:off x="1554804" y="88553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w(a)</a:t>
            </a:r>
            <a:endParaRPr lang="en-US" sz="2800" b="1" dirty="0"/>
          </a:p>
        </p:txBody>
      </p:sp>
      <p:sp>
        <p:nvSpPr>
          <p:cNvPr id="74" name="Rectangle 73"/>
          <p:cNvSpPr/>
          <p:nvPr/>
        </p:nvSpPr>
        <p:spPr>
          <a:xfrm>
            <a:off x="3390520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774568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58616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082136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45" name="Right Arrow 44"/>
          <p:cNvSpPr/>
          <p:nvPr/>
        </p:nvSpPr>
        <p:spPr>
          <a:xfrm rot="7578808">
            <a:off x="839175" y="2524405"/>
            <a:ext cx="2500946" cy="321353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 rot="18349410">
            <a:off x="1137072" y="2585974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(a)</a:t>
            </a:r>
            <a:endParaRPr lang="en-US" sz="2800" b="1" dirty="0"/>
          </a:p>
        </p:txBody>
      </p:sp>
      <p:sp>
        <p:nvSpPr>
          <p:cNvPr id="54" name="Right Arrow 53"/>
          <p:cNvSpPr/>
          <p:nvPr/>
        </p:nvSpPr>
        <p:spPr>
          <a:xfrm rot="20729988">
            <a:off x="1649727" y="3674815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 rot="20763729">
            <a:off x="1767642" y="3275676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w(b)</a:t>
            </a:r>
            <a:endParaRPr lang="en-US" sz="2800" b="1" dirty="0"/>
          </a:p>
        </p:txBody>
      </p:sp>
      <p:sp>
        <p:nvSpPr>
          <p:cNvPr id="72" name="Rectangle 71"/>
          <p:cNvSpPr/>
          <p:nvPr/>
        </p:nvSpPr>
        <p:spPr>
          <a:xfrm>
            <a:off x="3387498" y="294123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5" name="Rectangle 84"/>
          <p:cNvSpPr/>
          <p:nvPr/>
        </p:nvSpPr>
        <p:spPr>
          <a:xfrm>
            <a:off x="3771546" y="294123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6" name="Rectangle 85"/>
          <p:cNvSpPr/>
          <p:nvPr/>
        </p:nvSpPr>
        <p:spPr>
          <a:xfrm>
            <a:off x="4155594" y="294123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079114" y="2953203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92" name="Rectangle 91"/>
          <p:cNvSpPr/>
          <p:nvPr/>
        </p:nvSpPr>
        <p:spPr>
          <a:xfrm>
            <a:off x="7950024" y="29217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93" name="Rectangle 92"/>
          <p:cNvSpPr/>
          <p:nvPr/>
        </p:nvSpPr>
        <p:spPr>
          <a:xfrm>
            <a:off x="8334072" y="29217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4" name="Rectangle 93"/>
          <p:cNvSpPr/>
          <p:nvPr/>
        </p:nvSpPr>
        <p:spPr>
          <a:xfrm>
            <a:off x="8718120" y="29217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7641640" y="2933683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73" name="Right Arrow 72"/>
          <p:cNvSpPr/>
          <p:nvPr/>
        </p:nvSpPr>
        <p:spPr>
          <a:xfrm>
            <a:off x="9376915" y="2864344"/>
            <a:ext cx="1242318" cy="255081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 rot="33741">
            <a:off x="9494829" y="246520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(b)</a:t>
            </a:r>
            <a:endParaRPr lang="en-US" sz="2800" b="1" dirty="0"/>
          </a:p>
        </p:txBody>
      </p:sp>
      <p:sp>
        <p:nvSpPr>
          <p:cNvPr id="96" name="Right Arrow 95"/>
          <p:cNvSpPr/>
          <p:nvPr/>
        </p:nvSpPr>
        <p:spPr>
          <a:xfrm rot="2002712">
            <a:off x="9295951" y="1854959"/>
            <a:ext cx="1466942" cy="285977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 rot="2036453">
            <a:off x="9539682" y="1448140"/>
            <a:ext cx="1158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r(a)</a:t>
            </a:r>
            <a:endParaRPr lang="en-US" sz="28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TextBox 103"/>
              <p:cNvSpPr txBox="1"/>
              <p:nvPr/>
            </p:nvSpPr>
            <p:spPr>
              <a:xfrm>
                <a:off x="10896099" y="465167"/>
                <a:ext cx="250068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</m:oMath>
                  </m:oMathPara>
                </a14:m>
                <a:endParaRPr lang="en-US" sz="2000" b="1" dirty="0"/>
              </a:p>
            </p:txBody>
          </p:sp>
        </mc:Choice>
        <mc:Fallback xmlns="">
          <p:sp>
            <p:nvSpPr>
              <p:cNvPr id="104" name="TextBox 10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6099" y="465167"/>
                <a:ext cx="250068" cy="307777"/>
              </a:xfrm>
              <a:prstGeom prst="rect">
                <a:avLst/>
              </a:prstGeom>
              <a:blipFill rotWithShape="0">
                <a:blip r:embed="rId3"/>
                <a:stretch>
                  <a:fillRect l="-24390" r="-24390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TextBox 104"/>
              <p:cNvSpPr txBox="1"/>
              <p:nvPr/>
            </p:nvSpPr>
            <p:spPr>
              <a:xfrm>
                <a:off x="11687315" y="453345"/>
                <a:ext cx="16671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</a:rPr>
                        <m:t>?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05" name="TextBox 10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87315" y="453345"/>
                <a:ext cx="166712" cy="307777"/>
              </a:xfrm>
              <a:prstGeom prst="rect">
                <a:avLst/>
              </a:prstGeom>
              <a:blipFill rotWithShape="0">
                <a:blip r:embed="rId4"/>
                <a:stretch>
                  <a:fillRect l="-32143" r="-35714"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6" name="Rectangle 105"/>
          <p:cNvSpPr/>
          <p:nvPr/>
        </p:nvSpPr>
        <p:spPr>
          <a:xfrm>
            <a:off x="10425774" y="43153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11195048" y="43153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0313251" y="995281"/>
            <a:ext cx="1665831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Stale Shard !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5548048" y="1664276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  <p:sp>
        <p:nvSpPr>
          <p:cNvPr id="79" name="TextBox 78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Read Protocol:</a:t>
            </a:r>
            <a:r>
              <a:rPr lang="en-US" sz="2400" dirty="0" smtClean="0"/>
              <a:t> Clients do consistency check when reading from slaves</a:t>
            </a:r>
            <a:endParaRPr lang="en-US" sz="2400" dirty="0"/>
          </a:p>
        </p:txBody>
      </p:sp>
      <p:sp>
        <p:nvSpPr>
          <p:cNvPr id="80" name="TextBox 79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88" name="TextBox 87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830952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97" grpId="0"/>
      <p:bldP spid="104" grpId="0"/>
      <p:bldP spid="105" grpId="0"/>
      <p:bldP spid="106" grpId="0" animBg="1"/>
      <p:bldP spid="107" grpId="0" animBg="1"/>
      <p:bldP spid="10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/>
          <p:cNvSpPr/>
          <p:nvPr/>
        </p:nvSpPr>
        <p:spPr>
          <a:xfrm>
            <a:off x="5672842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6056890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6440938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5364458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39" name="Rectangle 38"/>
          <p:cNvSpPr/>
          <p:nvPr/>
        </p:nvSpPr>
        <p:spPr>
          <a:xfrm>
            <a:off x="182879" y="3685623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323024" y="387051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3" name="Rectangle 82"/>
          <p:cNvSpPr/>
          <p:nvPr/>
        </p:nvSpPr>
        <p:spPr>
          <a:xfrm>
            <a:off x="707072" y="387051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5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1091120" y="387051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910806" y="44022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82879" y="1462970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8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26442" y="166427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10490" y="166427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94538" y="166427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19232" y="2485027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32404" y="2230602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Client 1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232404" y="4475606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2</a:t>
            </a:r>
            <a:endParaRPr lang="en-US" sz="2000" b="1" dirty="0"/>
          </a:p>
        </p:txBody>
      </p:sp>
      <p:sp>
        <p:nvSpPr>
          <p:cNvPr id="44" name="TextBox 43"/>
          <p:cNvSpPr txBox="1"/>
          <p:nvPr/>
        </p:nvSpPr>
        <p:spPr>
          <a:xfrm>
            <a:off x="10668660" y="328551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Client 3</a:t>
            </a:r>
            <a:endParaRPr lang="en-US" sz="2000" b="1" dirty="0"/>
          </a:p>
        </p:txBody>
      </p:sp>
      <p:sp>
        <p:nvSpPr>
          <p:cNvPr id="51" name="Rectangle 50"/>
          <p:cNvSpPr/>
          <p:nvPr/>
        </p:nvSpPr>
        <p:spPr>
          <a:xfrm>
            <a:off x="10744506" y="2665330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1128554" y="266533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12602" y="2665330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" name="Right Arrow 6"/>
          <p:cNvSpPr/>
          <p:nvPr/>
        </p:nvSpPr>
        <p:spPr>
          <a:xfrm rot="21124529">
            <a:off x="1622725" y="1273928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1058379">
            <a:off x="1554804" y="88553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w(a)</a:t>
            </a:r>
            <a:endParaRPr lang="en-US" sz="2800" b="1" dirty="0"/>
          </a:p>
        </p:txBody>
      </p:sp>
      <p:sp>
        <p:nvSpPr>
          <p:cNvPr id="74" name="Rectangle 73"/>
          <p:cNvSpPr/>
          <p:nvPr/>
        </p:nvSpPr>
        <p:spPr>
          <a:xfrm>
            <a:off x="3390520" y="112053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774568" y="112053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76" name="Rectangle 75"/>
          <p:cNvSpPr/>
          <p:nvPr/>
        </p:nvSpPr>
        <p:spPr>
          <a:xfrm>
            <a:off x="4158616" y="112053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082136" y="1132506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45" name="Right Arrow 44"/>
          <p:cNvSpPr/>
          <p:nvPr/>
        </p:nvSpPr>
        <p:spPr>
          <a:xfrm rot="7578808">
            <a:off x="839175" y="2524405"/>
            <a:ext cx="2500946" cy="321353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/>
          <p:cNvSpPr txBox="1"/>
          <p:nvPr/>
        </p:nvSpPr>
        <p:spPr>
          <a:xfrm rot="18349410">
            <a:off x="1137072" y="2585974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(a)</a:t>
            </a:r>
            <a:endParaRPr lang="en-US" sz="2800" b="1" dirty="0"/>
          </a:p>
        </p:txBody>
      </p:sp>
      <p:sp>
        <p:nvSpPr>
          <p:cNvPr id="54" name="Right Arrow 53"/>
          <p:cNvSpPr/>
          <p:nvPr/>
        </p:nvSpPr>
        <p:spPr>
          <a:xfrm rot="20729988">
            <a:off x="1649727" y="3674815"/>
            <a:ext cx="1273999" cy="292538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 rot="20763729">
            <a:off x="1767642" y="3275676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w(b)</a:t>
            </a:r>
            <a:endParaRPr lang="en-US" sz="2800" b="1" dirty="0"/>
          </a:p>
        </p:txBody>
      </p:sp>
      <p:sp>
        <p:nvSpPr>
          <p:cNvPr id="72" name="Rectangle 71"/>
          <p:cNvSpPr/>
          <p:nvPr/>
        </p:nvSpPr>
        <p:spPr>
          <a:xfrm>
            <a:off x="3387498" y="294123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5" name="Rectangle 84"/>
          <p:cNvSpPr/>
          <p:nvPr/>
        </p:nvSpPr>
        <p:spPr>
          <a:xfrm>
            <a:off x="3771546" y="294123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6" name="Rectangle 85"/>
          <p:cNvSpPr/>
          <p:nvPr/>
        </p:nvSpPr>
        <p:spPr>
          <a:xfrm>
            <a:off x="4155594" y="294123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079114" y="2953203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92" name="Rectangle 91"/>
          <p:cNvSpPr/>
          <p:nvPr/>
        </p:nvSpPr>
        <p:spPr>
          <a:xfrm>
            <a:off x="7950024" y="29217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93" name="Rectangle 92"/>
          <p:cNvSpPr/>
          <p:nvPr/>
        </p:nvSpPr>
        <p:spPr>
          <a:xfrm>
            <a:off x="8334072" y="29217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4" name="Rectangle 93"/>
          <p:cNvSpPr/>
          <p:nvPr/>
        </p:nvSpPr>
        <p:spPr>
          <a:xfrm>
            <a:off x="8718120" y="29217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7641640" y="2933683"/>
            <a:ext cx="308640" cy="3840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73" name="Right Arrow 72"/>
          <p:cNvSpPr/>
          <p:nvPr/>
        </p:nvSpPr>
        <p:spPr>
          <a:xfrm>
            <a:off x="9376915" y="2864344"/>
            <a:ext cx="1242318" cy="255081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 rot="33741">
            <a:off x="9494829" y="2465205"/>
            <a:ext cx="9808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r</a:t>
            </a:r>
            <a:r>
              <a:rPr lang="en-US" sz="2800" b="1" dirty="0" smtClean="0"/>
              <a:t>(b)</a:t>
            </a:r>
            <a:endParaRPr lang="en-US" sz="2800" b="1" dirty="0"/>
          </a:p>
        </p:txBody>
      </p:sp>
      <p:sp>
        <p:nvSpPr>
          <p:cNvPr id="96" name="Right Arrow 95"/>
          <p:cNvSpPr/>
          <p:nvPr/>
        </p:nvSpPr>
        <p:spPr>
          <a:xfrm rot="2002712">
            <a:off x="9295951" y="1854959"/>
            <a:ext cx="1466942" cy="285977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TextBox 96"/>
          <p:cNvSpPr txBox="1"/>
          <p:nvPr/>
        </p:nvSpPr>
        <p:spPr>
          <a:xfrm rot="2036453">
            <a:off x="9539682" y="1448140"/>
            <a:ext cx="1158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r(a)</a:t>
            </a:r>
            <a:endParaRPr lang="en-US" sz="28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4" name="TextBox 103"/>
              <p:cNvSpPr txBox="1"/>
              <p:nvPr/>
            </p:nvSpPr>
            <p:spPr>
              <a:xfrm>
                <a:off x="10896099" y="465167"/>
                <a:ext cx="250068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1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≥</m:t>
                      </m:r>
                    </m:oMath>
                  </m:oMathPara>
                </a14:m>
                <a:endParaRPr lang="en-US" sz="2000" b="1" dirty="0"/>
              </a:p>
            </p:txBody>
          </p:sp>
        </mc:Choice>
        <mc:Fallback xmlns="">
          <p:sp>
            <p:nvSpPr>
              <p:cNvPr id="104" name="TextBox 10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6099" y="465167"/>
                <a:ext cx="250068" cy="307777"/>
              </a:xfrm>
              <a:prstGeom prst="rect">
                <a:avLst/>
              </a:prstGeom>
              <a:blipFill rotWithShape="0">
                <a:blip r:embed="rId3"/>
                <a:stretch>
                  <a:fillRect l="-24390" r="-24390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TextBox 104"/>
              <p:cNvSpPr txBox="1"/>
              <p:nvPr/>
            </p:nvSpPr>
            <p:spPr>
              <a:xfrm>
                <a:off x="11687315" y="453345"/>
                <a:ext cx="166712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charset="0"/>
                        </a:rPr>
                        <m:t>?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05" name="TextBox 10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87315" y="453345"/>
                <a:ext cx="166712" cy="307777"/>
              </a:xfrm>
              <a:prstGeom prst="rect">
                <a:avLst/>
              </a:prstGeom>
              <a:blipFill rotWithShape="0">
                <a:blip r:embed="rId4"/>
                <a:stretch>
                  <a:fillRect l="-32143" r="-35714"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6" name="Rectangle 105"/>
          <p:cNvSpPr/>
          <p:nvPr/>
        </p:nvSpPr>
        <p:spPr>
          <a:xfrm>
            <a:off x="10425774" y="43153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7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11195048" y="43153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0313251" y="995281"/>
            <a:ext cx="1665831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Stale Shard !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5548048" y="1664276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  <p:sp>
        <p:nvSpPr>
          <p:cNvPr id="80" name="TextBox 79"/>
          <p:cNvSpPr txBox="1"/>
          <p:nvPr/>
        </p:nvSpPr>
        <p:spPr>
          <a:xfrm>
            <a:off x="9752081" y="3660652"/>
            <a:ext cx="2269231" cy="92333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 smtClean="0"/>
              <a:t>Options: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 smtClean="0"/>
              <a:t>Retry locally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 smtClean="0"/>
              <a:t>Read from master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Read Protocol:</a:t>
            </a:r>
            <a:r>
              <a:rPr lang="en-US" sz="2400" dirty="0" smtClean="0"/>
              <a:t> Resolving stale reads</a:t>
            </a:r>
            <a:endParaRPr lang="en-US" sz="2400" dirty="0"/>
          </a:p>
        </p:txBody>
      </p:sp>
      <p:sp>
        <p:nvSpPr>
          <p:cNvPr id="88" name="TextBox 87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89" name="TextBox 88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676192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Causal Timestamp Compression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220507"/>
            <a:ext cx="11116235" cy="635187"/>
          </a:xfrm>
        </p:spPr>
        <p:txBody>
          <a:bodyPr>
            <a:normAutofit/>
          </a:bodyPr>
          <a:lstStyle/>
          <a:p>
            <a:r>
              <a:rPr lang="en-US" dirty="0" smtClean="0"/>
              <a:t>What happens at scale when number of shards is (say) 100,000 ?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542989" y="2037478"/>
          <a:ext cx="5027706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  <a:gridCol w="837951"/>
                <a:gridCol w="837951"/>
                <a:gridCol w="837951"/>
                <a:gridCol w="837951"/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400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234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23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87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102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8529753" y="2037478"/>
          <a:ext cx="837951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78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14" name="Group 13"/>
          <p:cNvGrpSpPr/>
          <p:nvPr/>
        </p:nvGrpSpPr>
        <p:grpSpPr>
          <a:xfrm>
            <a:off x="7739341" y="2245279"/>
            <a:ext cx="532108" cy="92990"/>
            <a:chOff x="3921071" y="4370522"/>
            <a:chExt cx="532108" cy="92990"/>
          </a:xfrm>
        </p:grpSpPr>
        <p:sp>
          <p:nvSpPr>
            <p:cNvPr id="9" name="Oval 8"/>
            <p:cNvSpPr/>
            <p:nvPr/>
          </p:nvSpPr>
          <p:spPr>
            <a:xfrm>
              <a:off x="3921071" y="4370522"/>
              <a:ext cx="77492" cy="9299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4148379" y="4370522"/>
              <a:ext cx="77492" cy="9299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375687" y="4370522"/>
              <a:ext cx="77492" cy="9299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6" name="Straight Connector 15"/>
          <p:cNvCxnSpPr/>
          <p:nvPr/>
        </p:nvCxnSpPr>
        <p:spPr>
          <a:xfrm flipV="1">
            <a:off x="2542989" y="2805193"/>
            <a:ext cx="6824715" cy="4649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542989" y="2743201"/>
            <a:ext cx="0" cy="23247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9367704" y="2688955"/>
            <a:ext cx="0" cy="23247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803940" y="2805192"/>
            <a:ext cx="6302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</a:t>
            </a:r>
            <a:r>
              <a:rPr lang="en-US" sz="2800" b="1" dirty="0" smtClean="0"/>
              <a:t>ize(Causal Timestamp) == 100,000 ?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31542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Causal Timestamp Compression: Strawman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220507"/>
            <a:ext cx="11116235" cy="635187"/>
          </a:xfrm>
        </p:spPr>
        <p:txBody>
          <a:bodyPr>
            <a:normAutofit/>
          </a:bodyPr>
          <a:lstStyle/>
          <a:p>
            <a:r>
              <a:rPr lang="en-US" dirty="0" smtClean="0"/>
              <a:t>To compress down to </a:t>
            </a:r>
            <a:r>
              <a:rPr lang="en-US" b="1" i="1" dirty="0" smtClean="0"/>
              <a:t>n</a:t>
            </a:r>
            <a:r>
              <a:rPr lang="en-US" dirty="0" smtClean="0"/>
              <a:t>, conflate </a:t>
            </a:r>
            <a:r>
              <a:rPr lang="en-US" dirty="0" err="1" smtClean="0"/>
              <a:t>shardstamps</a:t>
            </a:r>
            <a:r>
              <a:rPr lang="en-US" dirty="0" smtClean="0"/>
              <a:t> with same ids modulo </a:t>
            </a:r>
            <a:r>
              <a:rPr lang="en-US" b="1" i="1" dirty="0" smtClean="0"/>
              <a:t>n</a:t>
            </a:r>
            <a:r>
              <a:rPr lang="en-US" dirty="0" smtClean="0"/>
              <a:t> </a:t>
            </a:r>
            <a:endParaRPr lang="en-US" b="1" i="1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/>
          </p:nvPr>
        </p:nvGraphicFramePr>
        <p:xfrm>
          <a:off x="4420098" y="1805008"/>
          <a:ext cx="3351804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  <a:gridCol w="837951"/>
                <a:gridCol w="837951"/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209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5258049" y="3385373"/>
          <a:ext cx="1675902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209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Down Arrow 5"/>
          <p:cNvSpPr/>
          <p:nvPr/>
        </p:nvSpPr>
        <p:spPr>
          <a:xfrm>
            <a:off x="5922935" y="2388917"/>
            <a:ext cx="346129" cy="921138"/>
          </a:xfrm>
          <a:prstGeom prst="down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35049" y="2591359"/>
            <a:ext cx="17978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Compress</a:t>
            </a:r>
            <a:endParaRPr lang="en-US" sz="2400" b="1" dirty="0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838199" y="4245199"/>
            <a:ext cx="11116235" cy="2310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Problem: False Dependencies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457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Causal Consistency: But In Practice </a:t>
            </a:r>
            <a:r>
              <a:rPr lang="is-IS" b="1" dirty="0" smtClean="0"/>
              <a:t>…</a:t>
            </a:r>
            <a:endParaRPr lang="en-US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1424984" y="1950727"/>
            <a:ext cx="6772275" cy="53553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228600" marR="0" lvl="0" indent="-228600" algn="ctr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3200" dirty="0" smtClean="0">
                <a:solidFill>
                  <a:prstClr val="black"/>
                </a:solidFill>
              </a:rPr>
              <a:t>The middle child of consistency models </a:t>
            </a:r>
            <a:endParaRPr lang="en-US" sz="3200" dirty="0">
              <a:solidFill>
                <a:prstClr val="black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616" y="4936031"/>
            <a:ext cx="857250" cy="8572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9280" y="4646971"/>
            <a:ext cx="1524000" cy="1524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0414" y="4967781"/>
            <a:ext cx="977900" cy="8382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948909" y="4270267"/>
            <a:ext cx="1880909" cy="59093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457200" marR="0" lvl="0" indent="-457200" algn="ctr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600" b="1" dirty="0" smtClean="0">
                <a:solidFill>
                  <a:prstClr val="black"/>
                </a:solidFill>
              </a:rPr>
              <a:t>Espresso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073084" y="4217060"/>
            <a:ext cx="1880909" cy="59093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457200" marR="0" lvl="0" indent="-457200" algn="ctr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600" b="1" dirty="0" smtClean="0">
                <a:solidFill>
                  <a:prstClr val="black"/>
                </a:solidFill>
              </a:rPr>
              <a:t>TAO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197259" y="4245044"/>
            <a:ext cx="2334984" cy="59093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457200" marR="0" lvl="0" indent="-457200" algn="ctr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600" b="1" smtClean="0">
                <a:solidFill>
                  <a:prstClr val="black"/>
                </a:solidFill>
              </a:rPr>
              <a:t>Manhattan</a:t>
            </a:r>
            <a:endParaRPr lang="en-US" sz="3600" b="1" dirty="0" smtClean="0">
              <a:solidFill>
                <a:prstClr val="black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521290" y="3553489"/>
            <a:ext cx="9422231" cy="535531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228600" marR="0" lvl="0" indent="-228600" algn="ctr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3200" dirty="0" smtClean="0">
                <a:solidFill>
                  <a:prstClr val="black"/>
                </a:solidFill>
              </a:rPr>
              <a:t>Reality:</a:t>
            </a:r>
            <a:r>
              <a:rPr lang="en-US" sz="3200" b="1" dirty="0" smtClean="0">
                <a:solidFill>
                  <a:prstClr val="black"/>
                </a:solidFill>
              </a:rPr>
              <a:t> </a:t>
            </a:r>
            <a:r>
              <a:rPr lang="en-US" sz="3200" dirty="0" smtClean="0">
                <a:solidFill>
                  <a:prstClr val="black"/>
                </a:solidFill>
              </a:rPr>
              <a:t>Largest web apps use eventual consistency, e.g.,</a:t>
            </a:r>
            <a:endParaRPr lang="en-US" sz="3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663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4" grpId="0" build="allAtOnce"/>
      <p:bldP spid="15" grpId="0" build="allAtOnce"/>
      <p:bldP spid="16" grpId="0" build="allAtOnce"/>
      <p:bldP spid="1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Causal Timestamp Compression: Strawman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220507"/>
            <a:ext cx="11116235" cy="635187"/>
          </a:xfrm>
        </p:spPr>
        <p:txBody>
          <a:bodyPr>
            <a:normAutofit/>
          </a:bodyPr>
          <a:lstStyle/>
          <a:p>
            <a:r>
              <a:rPr lang="en-US" dirty="0" smtClean="0"/>
              <a:t>To compress down to </a:t>
            </a:r>
            <a:r>
              <a:rPr lang="en-US" b="1" i="1" dirty="0" smtClean="0"/>
              <a:t>n</a:t>
            </a:r>
            <a:r>
              <a:rPr lang="en-US" dirty="0" smtClean="0"/>
              <a:t>, conflate </a:t>
            </a:r>
            <a:r>
              <a:rPr lang="en-US" dirty="0" err="1" smtClean="0"/>
              <a:t>shardstamps</a:t>
            </a:r>
            <a:r>
              <a:rPr lang="en-US" dirty="0" smtClean="0"/>
              <a:t> with same ids modulo </a:t>
            </a:r>
            <a:r>
              <a:rPr lang="en-US" b="1" i="1" dirty="0" smtClean="0"/>
              <a:t>n</a:t>
            </a:r>
            <a:r>
              <a:rPr lang="en-US" dirty="0" smtClean="0"/>
              <a:t> </a:t>
            </a:r>
            <a:endParaRPr lang="en-US" b="1" i="1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/>
          </p:nvPr>
        </p:nvGraphicFramePr>
        <p:xfrm>
          <a:off x="4420098" y="1805008"/>
          <a:ext cx="3351804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  <a:gridCol w="837951"/>
                <a:gridCol w="837951"/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209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5258049" y="3385373"/>
          <a:ext cx="1675902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209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Down Arrow 5"/>
          <p:cNvSpPr/>
          <p:nvPr/>
        </p:nvSpPr>
        <p:spPr>
          <a:xfrm>
            <a:off x="5922935" y="2388917"/>
            <a:ext cx="346129" cy="921138"/>
          </a:xfrm>
          <a:prstGeom prst="down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35049" y="2591359"/>
            <a:ext cx="17978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Compress</a:t>
            </a:r>
            <a:endParaRPr lang="en-US" sz="2400" b="1" dirty="0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838199" y="4245199"/>
            <a:ext cx="11116235" cy="2310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Problem: False Dependencies </a:t>
            </a:r>
            <a:endParaRPr lang="en-US" dirty="0"/>
          </a:p>
          <a:p>
            <a:r>
              <a:rPr lang="en-US" dirty="0" smtClean="0"/>
              <a:t>Solution:</a:t>
            </a:r>
          </a:p>
          <a:p>
            <a:pPr marL="685800" lvl="2">
              <a:spcBef>
                <a:spcPts val="1000"/>
              </a:spcBef>
            </a:pPr>
            <a:r>
              <a:rPr lang="en-US" sz="2800" b="1" dirty="0"/>
              <a:t>Use system clock as the next value of </a:t>
            </a:r>
            <a:r>
              <a:rPr lang="en-US" sz="2800" b="1" dirty="0" err="1"/>
              <a:t>shardstamp</a:t>
            </a:r>
            <a:r>
              <a:rPr lang="en-US" sz="2800" b="1" dirty="0"/>
              <a:t> on a </a:t>
            </a:r>
            <a:r>
              <a:rPr lang="en-US" sz="2800" b="1" dirty="0" smtClean="0"/>
              <a:t>write</a:t>
            </a:r>
            <a:r>
              <a:rPr lang="en-US" sz="2800" dirty="0" smtClean="0"/>
              <a:t> </a:t>
            </a:r>
          </a:p>
          <a:p>
            <a:pPr lvl="1"/>
            <a:r>
              <a:rPr lang="en-US" sz="2800" dirty="0" smtClean="0"/>
              <a:t>Decouples </a:t>
            </a:r>
            <a:r>
              <a:rPr lang="en-US" sz="2800" dirty="0" err="1" smtClean="0"/>
              <a:t>shardstamp</a:t>
            </a:r>
            <a:r>
              <a:rPr lang="en-US" sz="2800" dirty="0" smtClean="0"/>
              <a:t> value from number of writes on each shard</a:t>
            </a:r>
          </a:p>
        </p:txBody>
      </p:sp>
    </p:spTree>
    <p:extLst>
      <p:ext uri="{BB962C8B-B14F-4D97-AF65-F5344CB8AC3E}">
        <p14:creationId xmlns:p14="http://schemas.microsoft.com/office/powerpoint/2010/main" val="593112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Causal Timestamp Compression: Strawman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220507"/>
            <a:ext cx="11116235" cy="635187"/>
          </a:xfrm>
        </p:spPr>
        <p:txBody>
          <a:bodyPr>
            <a:normAutofit/>
          </a:bodyPr>
          <a:lstStyle/>
          <a:p>
            <a:r>
              <a:rPr lang="en-US" dirty="0" smtClean="0"/>
              <a:t>To compress from </a:t>
            </a:r>
            <a:r>
              <a:rPr lang="en-US" b="1" i="1" dirty="0" smtClean="0"/>
              <a:t>N</a:t>
            </a:r>
            <a:r>
              <a:rPr lang="en-US" dirty="0" smtClean="0"/>
              <a:t> to </a:t>
            </a:r>
            <a:r>
              <a:rPr lang="en-US" b="1" i="1" dirty="0" smtClean="0"/>
              <a:t>n</a:t>
            </a:r>
            <a:r>
              <a:rPr lang="en-US" dirty="0" smtClean="0"/>
              <a:t>, conflate </a:t>
            </a:r>
            <a:r>
              <a:rPr lang="en-US" dirty="0" err="1" smtClean="0"/>
              <a:t>shardstamps</a:t>
            </a:r>
            <a:r>
              <a:rPr lang="en-US" dirty="0" smtClean="0"/>
              <a:t> with same ids modulo </a:t>
            </a:r>
            <a:r>
              <a:rPr lang="en-US" b="1" i="1" dirty="0" smtClean="0"/>
              <a:t>n</a:t>
            </a:r>
            <a:r>
              <a:rPr lang="en-US" dirty="0" smtClean="0"/>
              <a:t> </a:t>
            </a:r>
            <a:endParaRPr lang="en-US" b="1" i="1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/>
          </p:nvPr>
        </p:nvGraphicFramePr>
        <p:xfrm>
          <a:off x="4420098" y="1805008"/>
          <a:ext cx="3351804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  <a:gridCol w="837951"/>
                <a:gridCol w="837951"/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209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5258049" y="3385373"/>
          <a:ext cx="1675902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1000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209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Down Arrow 5"/>
          <p:cNvSpPr/>
          <p:nvPr/>
        </p:nvSpPr>
        <p:spPr>
          <a:xfrm>
            <a:off x="5922935" y="2388917"/>
            <a:ext cx="346129" cy="921138"/>
          </a:xfrm>
          <a:prstGeom prst="downArrow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35049" y="2591359"/>
            <a:ext cx="17978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Compress</a:t>
            </a:r>
            <a:endParaRPr lang="en-US" sz="2400" b="1" dirty="0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838199" y="4245199"/>
            <a:ext cx="11116235" cy="2310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Problem: </a:t>
            </a:r>
            <a:r>
              <a:rPr lang="en-US" dirty="0"/>
              <a:t>Modulo arithmetic </a:t>
            </a:r>
            <a:r>
              <a:rPr lang="en-US" dirty="0" smtClean="0"/>
              <a:t>still conflates </a:t>
            </a:r>
            <a:r>
              <a:rPr lang="en-US" dirty="0"/>
              <a:t>unrelated </a:t>
            </a:r>
            <a:r>
              <a:rPr lang="en-US" dirty="0" err="1" smtClean="0"/>
              <a:t>shardstamps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32886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Causal Timestamp Compression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220507"/>
            <a:ext cx="11116235" cy="1937031"/>
          </a:xfrm>
        </p:spPr>
        <p:txBody>
          <a:bodyPr>
            <a:normAutofit/>
          </a:bodyPr>
          <a:lstStyle/>
          <a:p>
            <a:r>
              <a:rPr lang="en-US" b="1" dirty="0"/>
              <a:t>Insight</a:t>
            </a:r>
            <a:r>
              <a:rPr lang="en-US" dirty="0"/>
              <a:t>: Recent </a:t>
            </a:r>
            <a:r>
              <a:rPr lang="en-US" dirty="0" err="1"/>
              <a:t>shardstamps</a:t>
            </a:r>
            <a:r>
              <a:rPr lang="en-US" dirty="0"/>
              <a:t> more likely to create </a:t>
            </a:r>
            <a:r>
              <a:rPr lang="en-US" dirty="0" smtClean="0"/>
              <a:t>false dependencies</a:t>
            </a:r>
            <a:endParaRPr lang="en-US" dirty="0"/>
          </a:p>
          <a:p>
            <a:r>
              <a:rPr lang="en-US" dirty="0" smtClean="0"/>
              <a:t>Use high resolution for recent </a:t>
            </a:r>
            <a:r>
              <a:rPr lang="en-US" dirty="0" err="1" smtClean="0"/>
              <a:t>shardstamps</a:t>
            </a:r>
            <a:r>
              <a:rPr lang="en-US" dirty="0" smtClean="0"/>
              <a:t> and conflate the rest 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968711"/>
              </p:ext>
            </p:extLst>
          </p:nvPr>
        </p:nvGraphicFramePr>
        <p:xfrm>
          <a:off x="4065735" y="3157538"/>
          <a:ext cx="5027706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  <a:gridCol w="837951"/>
                <a:gridCol w="837951"/>
                <a:gridCol w="837951"/>
                <a:gridCol w="837951"/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4000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3989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3880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3873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3723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3678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694197" y="3107361"/>
            <a:ext cx="2143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 smtClean="0"/>
              <a:t>Shardstamps</a:t>
            </a:r>
            <a:endParaRPr lang="en-US" sz="28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1694197" y="3890920"/>
            <a:ext cx="2143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Shard IDs</a:t>
            </a:r>
            <a:endParaRPr lang="en-US" sz="2800" b="1" dirty="0"/>
          </a:p>
        </p:txBody>
      </p:sp>
      <p:sp>
        <p:nvSpPr>
          <p:cNvPr id="5" name="Oval 4"/>
          <p:cNvSpPr/>
          <p:nvPr/>
        </p:nvSpPr>
        <p:spPr>
          <a:xfrm>
            <a:off x="8080709" y="3002280"/>
            <a:ext cx="1241146" cy="819107"/>
          </a:xfrm>
          <a:prstGeom prst="ellips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093441" y="3092409"/>
            <a:ext cx="21431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C</a:t>
            </a:r>
            <a:r>
              <a:rPr lang="en-US" sz="2400" b="1" dirty="0" smtClean="0"/>
              <a:t>atch-all</a:t>
            </a:r>
          </a:p>
          <a:p>
            <a:pPr algn="ctr"/>
            <a:r>
              <a:rPr lang="en-US" sz="2400" b="1" dirty="0" err="1" smtClean="0"/>
              <a:t>shardstamp</a:t>
            </a:r>
            <a:endParaRPr lang="en-US" sz="2400" b="1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734968"/>
              </p:ext>
            </p:extLst>
          </p:nvPr>
        </p:nvGraphicFramePr>
        <p:xfrm>
          <a:off x="4065735" y="3946245"/>
          <a:ext cx="5027706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  <a:gridCol w="837951"/>
                <a:gridCol w="837951"/>
                <a:gridCol w="837951"/>
                <a:gridCol w="837951"/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45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34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402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123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*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1880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2" grpId="0"/>
      <p:bldP spid="22" grpId="1"/>
      <p:bldP spid="5" grpId="0" animBg="1"/>
      <p:bldP spid="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Causal Timestamp Compression</a:t>
            </a:r>
            <a:endParaRPr lang="en-US" sz="2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220507"/>
            <a:ext cx="11116235" cy="1937031"/>
          </a:xfrm>
        </p:spPr>
        <p:txBody>
          <a:bodyPr>
            <a:normAutofit/>
          </a:bodyPr>
          <a:lstStyle/>
          <a:p>
            <a:r>
              <a:rPr lang="en-US" b="1" dirty="0"/>
              <a:t>Insight</a:t>
            </a:r>
            <a:r>
              <a:rPr lang="en-US" dirty="0"/>
              <a:t>: Recent </a:t>
            </a:r>
            <a:r>
              <a:rPr lang="en-US" dirty="0" err="1"/>
              <a:t>shardstamps</a:t>
            </a:r>
            <a:r>
              <a:rPr lang="en-US" dirty="0"/>
              <a:t> more likely to create </a:t>
            </a:r>
            <a:r>
              <a:rPr lang="en-US" dirty="0" smtClean="0"/>
              <a:t>false dependencies</a:t>
            </a:r>
            <a:endParaRPr lang="en-US" dirty="0"/>
          </a:p>
          <a:p>
            <a:r>
              <a:rPr lang="en-US" dirty="0" smtClean="0"/>
              <a:t>Use high resolution for recent </a:t>
            </a:r>
            <a:r>
              <a:rPr lang="en-US" dirty="0" err="1" smtClean="0"/>
              <a:t>shardstamps</a:t>
            </a:r>
            <a:r>
              <a:rPr lang="en-US" dirty="0" smtClean="0"/>
              <a:t> and conflate the rest 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968711"/>
              </p:ext>
            </p:extLst>
          </p:nvPr>
        </p:nvGraphicFramePr>
        <p:xfrm>
          <a:off x="4065735" y="3157538"/>
          <a:ext cx="5027706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  <a:gridCol w="837951"/>
                <a:gridCol w="837951"/>
                <a:gridCol w="837951"/>
                <a:gridCol w="837951"/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4000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3989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3880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3873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3723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3678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0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445577"/>
              </p:ext>
            </p:extLst>
          </p:nvPr>
        </p:nvGraphicFramePr>
        <p:xfrm>
          <a:off x="4065735" y="3946245"/>
          <a:ext cx="5027706" cy="508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7951"/>
                <a:gridCol w="837951"/>
                <a:gridCol w="837951"/>
                <a:gridCol w="837951"/>
                <a:gridCol w="837951"/>
                <a:gridCol w="837951"/>
              </a:tblGrid>
              <a:tr h="5085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45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89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34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402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123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*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5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694197" y="3107361"/>
            <a:ext cx="2143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 smtClean="0"/>
              <a:t>Shardstamps</a:t>
            </a:r>
            <a:endParaRPr lang="en-US" sz="28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1694197" y="3890920"/>
            <a:ext cx="2143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Shard IDs</a:t>
            </a:r>
            <a:endParaRPr lang="en-US" sz="2800" b="1" dirty="0"/>
          </a:p>
        </p:txBody>
      </p:sp>
      <p:sp>
        <p:nvSpPr>
          <p:cNvPr id="5" name="Oval 4"/>
          <p:cNvSpPr/>
          <p:nvPr/>
        </p:nvSpPr>
        <p:spPr>
          <a:xfrm>
            <a:off x="8080709" y="3002280"/>
            <a:ext cx="1241146" cy="819107"/>
          </a:xfrm>
          <a:prstGeom prst="ellips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093441" y="3092409"/>
            <a:ext cx="21431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C</a:t>
            </a:r>
            <a:r>
              <a:rPr lang="en-US" sz="2400" b="1" dirty="0" smtClean="0"/>
              <a:t>atch-all</a:t>
            </a:r>
          </a:p>
          <a:p>
            <a:pPr algn="ctr"/>
            <a:r>
              <a:rPr lang="en-US" sz="2400" b="1" dirty="0" err="1" smtClean="0"/>
              <a:t>shardstamp</a:t>
            </a:r>
            <a:endParaRPr lang="en-US" sz="2400" b="1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838198" y="4868229"/>
            <a:ext cx="11116235" cy="613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0.01 % false dependencies with just 4 </a:t>
            </a:r>
            <a:r>
              <a:rPr lang="en-US" dirty="0" err="1" smtClean="0"/>
              <a:t>shardstamps</a:t>
            </a:r>
            <a:r>
              <a:rPr lang="en-US" dirty="0" smtClean="0"/>
              <a:t> and 16K logical shards</a:t>
            </a:r>
          </a:p>
        </p:txBody>
      </p:sp>
    </p:spTree>
    <p:extLst>
      <p:ext uri="{BB962C8B-B14F-4D97-AF65-F5344CB8AC3E}">
        <p14:creationId xmlns:p14="http://schemas.microsoft.com/office/powerpoint/2010/main" val="767595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Transactions in OCCULT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669588" cy="1500187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>Scalable causally consistent general purpose transactions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621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1177354"/>
            <a:ext cx="10515600" cy="159530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/>
              <a:t>Atomicity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/>
              <a:t>Read from a causally consistent snapshot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/>
              <a:t>No concurrent conflicting writes</a:t>
            </a:r>
            <a:endParaRPr lang="en-US" sz="30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420485"/>
            <a:ext cx="10515600" cy="602165"/>
          </a:xfrm>
        </p:spPr>
        <p:txBody>
          <a:bodyPr>
            <a:noAutofit/>
          </a:bodyPr>
          <a:lstStyle/>
          <a:p>
            <a:pPr algn="ctr"/>
            <a:r>
              <a:rPr lang="en-US" b="1" dirty="0" smtClean="0"/>
              <a:t>Properties of Transactions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05253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1177354"/>
            <a:ext cx="10515600" cy="159530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b="1" i="1" dirty="0" smtClean="0">
                <a:solidFill>
                  <a:srgbClr val="FF0000"/>
                </a:solidFill>
              </a:rPr>
              <a:t>Observable</a:t>
            </a:r>
            <a:r>
              <a:rPr lang="en-US" sz="3000" dirty="0" smtClean="0">
                <a:solidFill>
                  <a:srgbClr val="FF0000"/>
                </a:solidFill>
              </a:rPr>
              <a:t> </a:t>
            </a:r>
            <a:r>
              <a:rPr lang="en-US" sz="3000" dirty="0" smtClean="0"/>
              <a:t>atomicity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b="1" i="1" dirty="0" smtClean="0">
                <a:solidFill>
                  <a:srgbClr val="FF0000"/>
                </a:solidFill>
              </a:rPr>
              <a:t>Observably</a:t>
            </a:r>
            <a:r>
              <a:rPr lang="en-US" sz="3000" dirty="0" smtClean="0">
                <a:solidFill>
                  <a:srgbClr val="FF0000"/>
                </a:solidFill>
              </a:rPr>
              <a:t> </a:t>
            </a:r>
            <a:r>
              <a:rPr lang="en-US" sz="3000" dirty="0" smtClean="0"/>
              <a:t>read from a causally consistent snapshot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/>
              <a:t>No concurrent conflicting writes</a:t>
            </a:r>
            <a:endParaRPr lang="en-US" sz="300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420485"/>
            <a:ext cx="10515600" cy="602165"/>
          </a:xfrm>
        </p:spPr>
        <p:txBody>
          <a:bodyPr>
            <a:noAutofit/>
          </a:bodyPr>
          <a:lstStyle/>
          <a:p>
            <a:pPr algn="ctr"/>
            <a:r>
              <a:rPr lang="en-US" b="1" dirty="0" smtClean="0"/>
              <a:t>Properties of Transactions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61598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1177354"/>
            <a:ext cx="10515600" cy="159530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i="1" dirty="0" smtClean="0">
                <a:solidFill>
                  <a:schemeClr val="bg2">
                    <a:lumMod val="75000"/>
                  </a:schemeClr>
                </a:solidFill>
              </a:rPr>
              <a:t>Observable</a:t>
            </a: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 Atomicity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i="1" dirty="0" smtClean="0">
                <a:solidFill>
                  <a:schemeClr val="bg2">
                    <a:lumMod val="75000"/>
                  </a:schemeClr>
                </a:solidFill>
              </a:rPr>
              <a:t>Observably</a:t>
            </a: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 read from a causally consistent snapshot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No concurrent conflicting writes</a:t>
            </a:r>
            <a:endParaRPr lang="en-US" sz="3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3717624"/>
            <a:ext cx="10515600" cy="102387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514350" indent="-51435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3000" dirty="0" smtClean="0">
                <a:solidFill>
                  <a:prstClr val="black"/>
                </a:solidFill>
              </a:rPr>
              <a:t>No centralized timestamp authorities (e.g. per-datacenter)</a:t>
            </a:r>
          </a:p>
          <a:p>
            <a:pPr marL="971550" lvl="1" indent="-51435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/>
            </a:pPr>
            <a:r>
              <a:rPr lang="en-US" sz="2800" dirty="0" smtClean="0">
                <a:solidFill>
                  <a:prstClr val="black"/>
                </a:solidFill>
              </a:rPr>
              <a:t>Transactions ordered using causal timestamps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420485"/>
            <a:ext cx="10515600" cy="602165"/>
          </a:xfrm>
        </p:spPr>
        <p:txBody>
          <a:bodyPr>
            <a:noAutofit/>
          </a:bodyPr>
          <a:lstStyle/>
          <a:p>
            <a:pPr algn="ctr"/>
            <a:r>
              <a:rPr lang="en-US" b="1" dirty="0" smtClean="0">
                <a:solidFill>
                  <a:schemeClr val="bg2">
                    <a:lumMod val="75000"/>
                  </a:schemeClr>
                </a:solidFill>
              </a:rPr>
              <a:t>Properties of Transactions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8200" y="3021122"/>
            <a:ext cx="10515600" cy="7112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Properties of Protocol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2430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1177354"/>
            <a:ext cx="10515600" cy="159530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i="1" dirty="0" smtClean="0">
                <a:solidFill>
                  <a:schemeClr val="bg2">
                    <a:lumMod val="75000"/>
                  </a:schemeClr>
                </a:solidFill>
              </a:rPr>
              <a:t>Observable</a:t>
            </a: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 Atomicity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i="1" dirty="0" smtClean="0">
                <a:solidFill>
                  <a:schemeClr val="bg2">
                    <a:lumMod val="75000"/>
                  </a:schemeClr>
                </a:solidFill>
              </a:rPr>
              <a:t>Observably</a:t>
            </a: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 read from a causally consistent snapshot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No concurrent conflicting writes</a:t>
            </a:r>
            <a:endParaRPr lang="en-US" sz="3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3717624"/>
            <a:ext cx="10515600" cy="153990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514350" indent="-51435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3000" dirty="0" smtClean="0">
                <a:solidFill>
                  <a:prstClr val="black"/>
                </a:solidFill>
              </a:rPr>
              <a:t>No centralized timestamp authority (e.g. per-datacenter)</a:t>
            </a:r>
          </a:p>
          <a:p>
            <a:pPr marL="971550" lvl="1" indent="-51435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/>
            </a:pPr>
            <a:r>
              <a:rPr lang="en-US" sz="2800" dirty="0" smtClean="0">
                <a:solidFill>
                  <a:prstClr val="black"/>
                </a:solidFill>
              </a:rPr>
              <a:t>Transactions ordered using causal timestamps</a:t>
            </a:r>
          </a:p>
          <a:p>
            <a:pPr marL="514350" indent="-51435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800" dirty="0" smtClean="0">
                <a:solidFill>
                  <a:prstClr val="black"/>
                </a:solidFill>
              </a:rPr>
              <a:t>Transaction commit latency is independent of number of replicas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420485"/>
            <a:ext cx="10515600" cy="602165"/>
          </a:xfrm>
        </p:spPr>
        <p:txBody>
          <a:bodyPr>
            <a:noAutofit/>
          </a:bodyPr>
          <a:lstStyle/>
          <a:p>
            <a:pPr algn="ctr"/>
            <a:r>
              <a:rPr lang="en-US" b="1" dirty="0" smtClean="0">
                <a:solidFill>
                  <a:schemeClr val="bg2">
                    <a:lumMod val="75000"/>
                  </a:schemeClr>
                </a:solidFill>
              </a:rPr>
              <a:t>Properties of Transactions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8200" y="3021122"/>
            <a:ext cx="10515600" cy="7112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Properties of Protocol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0007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1177354"/>
            <a:ext cx="10515600" cy="159530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Observable Atomicity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Observably read from causally consistent snapshot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No concurrent conflicting writes</a:t>
            </a:r>
            <a:endParaRPr lang="en-US" sz="3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3614388"/>
            <a:ext cx="10827774" cy="308802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3000" b="1" dirty="0"/>
              <a:t>Read Phase</a:t>
            </a:r>
          </a:p>
          <a:p>
            <a:pPr marL="914400" lvl="1" indent="-45720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/>
            </a:pPr>
            <a:r>
              <a:rPr lang="en-US" sz="2800" dirty="0"/>
              <a:t>Buffer </a:t>
            </a:r>
            <a:r>
              <a:rPr lang="en-US" sz="2800" dirty="0" smtClean="0"/>
              <a:t>writes </a:t>
            </a:r>
            <a:r>
              <a:rPr lang="en-US" sz="2800" dirty="0"/>
              <a:t>at client</a:t>
            </a:r>
          </a:p>
          <a:p>
            <a:pPr marL="514350" indent="-51435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800" b="1" dirty="0"/>
              <a:t>Validation Phase</a:t>
            </a:r>
          </a:p>
          <a:p>
            <a:pPr marL="971550" lvl="1" indent="-51435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/>
            </a:pPr>
            <a:r>
              <a:rPr lang="en-US" sz="2800" dirty="0" smtClean="0"/>
              <a:t>Client validates </a:t>
            </a:r>
            <a:r>
              <a:rPr lang="en-US" sz="2800" dirty="0"/>
              <a:t>A, B and </a:t>
            </a:r>
            <a:r>
              <a:rPr lang="en-US" sz="2800" dirty="0" smtClean="0"/>
              <a:t>C using causal timestamps</a:t>
            </a:r>
            <a:endParaRPr lang="en-US" sz="2800" dirty="0"/>
          </a:p>
          <a:p>
            <a:pPr marL="514350" indent="-51435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800" b="1" dirty="0"/>
              <a:t>Commit </a:t>
            </a:r>
            <a:r>
              <a:rPr lang="en-US" sz="2800" b="1" dirty="0" smtClean="0"/>
              <a:t>Phase</a:t>
            </a:r>
            <a:endParaRPr lang="en-US" sz="2800" dirty="0"/>
          </a:p>
          <a:p>
            <a:pPr marL="971550" lvl="1" indent="-51435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/>
            </a:pPr>
            <a:r>
              <a:rPr lang="en-US" sz="2800" dirty="0" smtClean="0"/>
              <a:t>Buffered writes committed in an observably atomic way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420485"/>
            <a:ext cx="10515600" cy="602165"/>
          </a:xfrm>
        </p:spPr>
        <p:txBody>
          <a:bodyPr>
            <a:noAutofit/>
          </a:bodyPr>
          <a:lstStyle/>
          <a:p>
            <a:pPr algn="ctr"/>
            <a:r>
              <a:rPr lang="en-US" b="1" dirty="0" smtClean="0">
                <a:solidFill>
                  <a:schemeClr val="bg2">
                    <a:lumMod val="75000"/>
                  </a:schemeClr>
                </a:solidFill>
              </a:rPr>
              <a:t>Properties of Transactions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8200" y="3021122"/>
            <a:ext cx="10515600" cy="7112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Three Phase Protocol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15748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Key Hurdle: Slowdown Cascades</a:t>
            </a:r>
            <a:endParaRPr lang="en-US" b="1" dirty="0"/>
          </a:p>
        </p:txBody>
      </p:sp>
      <p:grpSp>
        <p:nvGrpSpPr>
          <p:cNvPr id="9" name="Group 8"/>
          <p:cNvGrpSpPr/>
          <p:nvPr/>
        </p:nvGrpSpPr>
        <p:grpSpPr>
          <a:xfrm>
            <a:off x="542299" y="1664683"/>
            <a:ext cx="3212828" cy="4700288"/>
            <a:chOff x="542299" y="1664683"/>
            <a:chExt cx="3212828" cy="4700288"/>
          </a:xfrm>
        </p:grpSpPr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645793" y="1664683"/>
              <a:ext cx="1005840" cy="100584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22983" y="1768044"/>
              <a:ext cx="1645920" cy="822960"/>
            </a:xfrm>
            <a:prstGeom prst="rect">
              <a:avLst/>
            </a:prstGeom>
          </p:spPr>
        </p:pic>
        <p:sp>
          <p:nvSpPr>
            <p:cNvPr id="54" name="TextBox 53"/>
            <p:cNvSpPr txBox="1"/>
            <p:nvPr/>
          </p:nvSpPr>
          <p:spPr>
            <a:xfrm>
              <a:off x="542299" y="5533974"/>
              <a:ext cx="3212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/>
                <a:t>Implicit Assumption of</a:t>
              </a:r>
            </a:p>
            <a:p>
              <a:pPr algn="ctr"/>
              <a:r>
                <a:rPr lang="en-US" sz="2400" b="1" dirty="0" smtClean="0"/>
                <a:t>Current Causal Systems</a:t>
              </a:r>
              <a:endParaRPr lang="en-US" sz="2400" b="1" dirty="0"/>
            </a:p>
          </p:txBody>
        </p:sp>
        <p:pic>
          <p:nvPicPr>
            <p:cNvPr id="77" name="Picture 76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645793" y="3055838"/>
              <a:ext cx="1005840" cy="1005840"/>
            </a:xfrm>
            <a:prstGeom prst="rect">
              <a:avLst/>
            </a:prstGeom>
          </p:spPr>
        </p:pic>
        <p:pic>
          <p:nvPicPr>
            <p:cNvPr id="78" name="Picture 77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22983" y="3159199"/>
              <a:ext cx="1645920" cy="822960"/>
            </a:xfrm>
            <a:prstGeom prst="rect">
              <a:avLst/>
            </a:prstGeom>
          </p:spPr>
        </p:pic>
        <p:pic>
          <p:nvPicPr>
            <p:cNvPr id="80" name="Picture 79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645793" y="4367474"/>
              <a:ext cx="1005840" cy="1005840"/>
            </a:xfrm>
            <a:prstGeom prst="rect">
              <a:avLst/>
            </a:prstGeom>
          </p:spPr>
        </p:pic>
        <p:pic>
          <p:nvPicPr>
            <p:cNvPr id="81" name="Picture 80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22983" y="4470835"/>
              <a:ext cx="1645920" cy="822960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4368765" y="1451633"/>
            <a:ext cx="3133165" cy="4726350"/>
            <a:chOff x="4368765" y="1451633"/>
            <a:chExt cx="3133165" cy="4726350"/>
          </a:xfrm>
        </p:grpSpPr>
        <p:sp>
          <p:nvSpPr>
            <p:cNvPr id="55" name="TextBox 54"/>
            <p:cNvSpPr txBox="1"/>
            <p:nvPr/>
          </p:nvSpPr>
          <p:spPr>
            <a:xfrm>
              <a:off x="4368765" y="5716318"/>
              <a:ext cx="313316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/>
                <a:t>Reality at </a:t>
              </a:r>
              <a:r>
                <a:rPr lang="en-US" sz="2400" b="1" dirty="0"/>
                <a:t>S</a:t>
              </a:r>
              <a:r>
                <a:rPr lang="en-US" sz="2400" b="1" dirty="0" smtClean="0"/>
                <a:t>cale</a:t>
              </a:r>
              <a:endParaRPr lang="en-US" sz="2400" b="1" dirty="0"/>
            </a:p>
          </p:txBody>
        </p:sp>
        <p:pic>
          <p:nvPicPr>
            <p:cNvPr id="82" name="Picture 81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432428" y="1739377"/>
              <a:ext cx="1005840" cy="1005840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53538" y="1451633"/>
              <a:ext cx="1163620" cy="1005840"/>
            </a:xfrm>
            <a:prstGeom prst="rect">
              <a:avLst/>
            </a:prstGeom>
          </p:spPr>
        </p:pic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395510" y="3051013"/>
              <a:ext cx="1005840" cy="1005840"/>
            </a:xfrm>
            <a:prstGeom prst="rect">
              <a:avLst/>
            </a:prstGeom>
          </p:spPr>
        </p:pic>
        <p:pic>
          <p:nvPicPr>
            <p:cNvPr id="84" name="Picture 83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72700" y="3154374"/>
              <a:ext cx="1645920" cy="822960"/>
            </a:xfrm>
            <a:prstGeom prst="rect">
              <a:avLst/>
            </a:prstGeom>
          </p:spPr>
        </p:pic>
        <p:pic>
          <p:nvPicPr>
            <p:cNvPr id="85" name="Picture 84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395510" y="4362649"/>
              <a:ext cx="1005840" cy="1005840"/>
            </a:xfrm>
            <a:prstGeom prst="rect">
              <a:avLst/>
            </a:prstGeom>
          </p:spPr>
        </p:pic>
        <p:pic>
          <p:nvPicPr>
            <p:cNvPr id="86" name="Picture 85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72700" y="4466010"/>
              <a:ext cx="1645920" cy="8229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6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 and her advisor are managing lists of students for three courses</a:t>
            </a:r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680733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Observable </a:t>
            </a:r>
            <a:r>
              <a:rPr lang="en-US" sz="2400" dirty="0"/>
              <a:t>a</a:t>
            </a:r>
            <a:r>
              <a:rPr lang="en-US" sz="2400" dirty="0" smtClean="0"/>
              <a:t>tomicity and causally consistent snapshot reads enforced by same mechanism</a:t>
            </a:r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2449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3"/>
            <a:ext cx="2220221" cy="1207955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w(a = [Abe])</a:t>
            </a:r>
          </a:p>
          <a:p>
            <a:pPr algn="ctr"/>
            <a:endParaRPr lang="en-US" sz="2200" b="1" baseline="-25000" dirty="0">
              <a:solidFill>
                <a:schemeClr val="tx1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 </a:t>
            </a:r>
            <a:r>
              <a:rPr lang="en-US" sz="2400" dirty="0" smtClean="0"/>
              <a:t>Transaction </a:t>
            </a:r>
            <a:r>
              <a:rPr lang="en-US" sz="2400" b="1" dirty="0" smtClean="0"/>
              <a:t>T</a:t>
            </a:r>
            <a:r>
              <a:rPr lang="en-US" sz="2400" b="1" baseline="-25000" dirty="0" smtClean="0"/>
              <a:t>1 </a:t>
            </a:r>
            <a:r>
              <a:rPr lang="en-US" sz="2400" b="1" dirty="0" smtClean="0"/>
              <a:t>: </a:t>
            </a:r>
            <a:r>
              <a:rPr lang="en-US" sz="2400" dirty="0" smtClean="0"/>
              <a:t>Alice adding </a:t>
            </a:r>
            <a:r>
              <a:rPr lang="en-US" sz="2400" dirty="0"/>
              <a:t>Abe to </a:t>
            </a:r>
            <a:r>
              <a:rPr lang="en-US" sz="2400" dirty="0" smtClean="0"/>
              <a:t>course </a:t>
            </a:r>
            <a:r>
              <a:rPr lang="en-US" sz="2400" b="1" dirty="0" smtClean="0"/>
              <a:t>a</a:t>
            </a:r>
            <a:endParaRPr lang="en-US" sz="2400" b="1" baseline="-25000" dirty="0"/>
          </a:p>
        </p:txBody>
      </p:sp>
    </p:spTree>
    <p:extLst>
      <p:ext uri="{BB962C8B-B14F-4D97-AF65-F5344CB8AC3E}">
        <p14:creationId xmlns:p14="http://schemas.microsoft.com/office/powerpoint/2010/main" val="195135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3"/>
            <a:ext cx="2220221" cy="1550855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8" name="Rectangle 77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9" name="Rectangle 78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 Transaction </a:t>
            </a:r>
            <a:r>
              <a:rPr lang="en-US" sz="2400" b="1" dirty="0" smtClean="0"/>
              <a:t>T</a:t>
            </a:r>
            <a:r>
              <a:rPr lang="en-US" sz="2400" b="1" baseline="-25000" dirty="0" smtClean="0"/>
              <a:t>1 </a:t>
            </a:r>
            <a:r>
              <a:rPr lang="en-US" sz="2400" b="1" dirty="0" smtClean="0"/>
              <a:t>: </a:t>
            </a:r>
            <a:r>
              <a:rPr lang="en-US" sz="2400" dirty="0" smtClean="0"/>
              <a:t>After Commit</a:t>
            </a:r>
            <a:endParaRPr lang="en-US" sz="2400" b="1" baseline="-25000" dirty="0"/>
          </a:p>
        </p:txBody>
      </p:sp>
    </p:spTree>
    <p:extLst>
      <p:ext uri="{BB962C8B-B14F-4D97-AF65-F5344CB8AC3E}">
        <p14:creationId xmlns:p14="http://schemas.microsoft.com/office/powerpoint/2010/main" val="1405270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1081455" y="140355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4" name="Rectangle 83"/>
          <p:cNvSpPr/>
          <p:nvPr/>
        </p:nvSpPr>
        <p:spPr>
          <a:xfrm>
            <a:off x="704193" y="1401813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82880" y="6185318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Transaction </a:t>
            </a:r>
            <a:r>
              <a:rPr lang="en-US" sz="2400" b="1" dirty="0" smtClean="0"/>
              <a:t>T</a:t>
            </a:r>
            <a:r>
              <a:rPr lang="en-US" sz="2400" b="1" baseline="-25000" dirty="0" smtClean="0"/>
              <a:t>2 </a:t>
            </a:r>
            <a:r>
              <a:rPr lang="en-US" sz="2400" b="1" dirty="0" smtClean="0"/>
              <a:t>: </a:t>
            </a:r>
            <a:r>
              <a:rPr lang="en-US" sz="2400" dirty="0" smtClean="0"/>
              <a:t>Alice moving Bob from course </a:t>
            </a:r>
            <a:r>
              <a:rPr lang="en-US" sz="2400" b="1" dirty="0" smtClean="0"/>
              <a:t>b</a:t>
            </a:r>
            <a:r>
              <a:rPr lang="en-US" sz="2400" dirty="0" smtClean="0"/>
              <a:t> to course </a:t>
            </a:r>
            <a:r>
              <a:rPr lang="en-US" sz="2400" b="1" dirty="0" smtClean="0"/>
              <a:t>c</a:t>
            </a:r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365368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/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w(c = [Bob, Cal])</a:t>
            </a:r>
          </a:p>
        </p:txBody>
      </p:sp>
      <p:sp>
        <p:nvSpPr>
          <p:cNvPr id="77" name="Rectangle 76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8" name="Rectangle 77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9" name="Rectangle 78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39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4" grpId="0" animBg="1"/>
      <p:bldP spid="38" grpId="0" animBg="1"/>
      <p:bldP spid="3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26425" y="6185318"/>
            <a:ext cx="12065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Observable Atomicity: </a:t>
            </a:r>
            <a:r>
              <a:rPr lang="en-US" sz="2400" dirty="0" smtClean="0"/>
              <a:t>Make writes causally dependent on each other</a:t>
            </a:r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379656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/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w(c = [Bob, Cal])</a:t>
            </a:r>
          </a:p>
        </p:txBody>
      </p:sp>
      <p:sp>
        <p:nvSpPr>
          <p:cNvPr id="80" name="Rectangle 79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2920123" y="2252953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3" name="Rectangle 82"/>
          <p:cNvSpPr/>
          <p:nvPr/>
        </p:nvSpPr>
        <p:spPr>
          <a:xfrm>
            <a:off x="2920123" y="409362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8" name="TextBox 77"/>
          <p:cNvSpPr txBox="1">
            <a:spLocks noChangeAspect="1"/>
          </p:cNvSpPr>
          <p:nvPr/>
        </p:nvSpPr>
        <p:spPr>
          <a:xfrm>
            <a:off x="1346200" y="1506560"/>
            <a:ext cx="9409822" cy="3291840"/>
          </a:xfrm>
          <a:prstGeom prst="rect">
            <a:avLst/>
          </a:prstGeom>
          <a:solidFill>
            <a:schemeClr val="bg1"/>
          </a:solidFill>
          <a:ln w="114300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marL="228600" lvl="0" indent="-228600" algn="ctr" defTabSz="914400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4000" b="1" dirty="0" smtClean="0"/>
              <a:t>Atomicity through causality:</a:t>
            </a:r>
          </a:p>
          <a:p>
            <a:pPr marL="228600" lvl="0" indent="-228600" algn="ctr" defTabSz="914400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4000" b="1" dirty="0" smtClean="0"/>
              <a:t>Make writes dependent on each other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95828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0.00162 L -0.18229 -0.12407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089" y="-629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1.11022E-16 L -0.14987 -0.3916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500" y="-1958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77" grpId="0" animBg="1"/>
      <p:bldP spid="77" grpId="1" animBg="1"/>
      <p:bldP spid="83" grpId="0" animBg="1"/>
      <p:bldP spid="83" grpId="1" animBg="1"/>
      <p:bldP spid="78" grpId="0" animBg="1"/>
      <p:bldP spid="78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" y="61853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Observable Atomicity</a:t>
            </a:r>
            <a:r>
              <a:rPr lang="en-US" sz="2400" dirty="0" smtClean="0"/>
              <a:t>: Same commit timestamp makes writes causally dependent on each other</a:t>
            </a:r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379656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/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w(c = [Bob, Cal])</a:t>
            </a:r>
          </a:p>
        </p:txBody>
      </p:sp>
      <p:sp>
        <p:nvSpPr>
          <p:cNvPr id="80" name="Rectangle 79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19287" y="1394669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9" name="Rectangle 78"/>
          <p:cNvSpPr/>
          <p:nvPr/>
        </p:nvSpPr>
        <p:spPr>
          <a:xfrm>
            <a:off x="703335" y="1394669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4" name="Rectangle 83"/>
          <p:cNvSpPr/>
          <p:nvPr/>
        </p:nvSpPr>
        <p:spPr>
          <a:xfrm>
            <a:off x="1087383" y="139466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317787" y="1394669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1" name="Rectangle 100"/>
          <p:cNvSpPr/>
          <p:nvPr/>
        </p:nvSpPr>
        <p:spPr>
          <a:xfrm>
            <a:off x="701835" y="1394669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1085883" y="139466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4" name="Rectangle 103"/>
          <p:cNvSpPr/>
          <p:nvPr/>
        </p:nvSpPr>
        <p:spPr>
          <a:xfrm>
            <a:off x="3638378" y="309609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4022426" y="492390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08754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4075 0.25 " pathEditMode="relative" ptsTypes="AA">
                                      <p:cBhvr>
                                        <p:cTn id="12" dur="2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4075 0.25 " pathEditMode="relative" ptsTypes="AA">
                                      <p:cBhvr>
                                        <p:cTn id="14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4075 0.25 " pathEditMode="relative" ptsTypes="AA">
                                      <p:cBhvr>
                                        <p:cTn id="16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711 0.5125 " pathEditMode="relative" ptsTypes="AA">
                                      <p:cBhvr>
                                        <p:cTn id="24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711 0.5125 " pathEditMode="relative" ptsTypes="AA">
                                      <p:cBhvr>
                                        <p:cTn id="26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711 0.5125 " pathEditMode="relative" ptsTypes="AA">
                                      <p:cBhvr>
                                        <p:cTn id="28" dur="2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1.85185E-6 L -0.06133 -0.1213 " pathEditMode="relative" rAng="0" ptsTypes="AA">
                                      <p:cBhvr>
                                        <p:cTn id="4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73" y="-6065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9062 -0.11898 " pathEditMode="relative" ptsTypes="AA">
                                      <p:cBhvr>
                                        <p:cTn id="50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70" grpId="0" animBg="1"/>
      <p:bldP spid="35" grpId="0" animBg="1"/>
      <p:bldP spid="39" grpId="0" animBg="1"/>
      <p:bldP spid="41" grpId="0" animBg="1"/>
      <p:bldP spid="58" grpId="0" animBg="1"/>
      <p:bldP spid="60" grpId="0" animBg="1"/>
      <p:bldP spid="72" grpId="0" animBg="1"/>
      <p:bldP spid="78" grpId="0" animBg="1"/>
      <p:bldP spid="78" grpId="1" animBg="1"/>
      <p:bldP spid="79" grpId="0" animBg="1"/>
      <p:bldP spid="79" grpId="1" animBg="1"/>
      <p:bldP spid="84" grpId="0" animBg="1"/>
      <p:bldP spid="84" grpId="1" animBg="1"/>
      <p:bldP spid="100" grpId="0" animBg="1"/>
      <p:bldP spid="100" grpId="1" animBg="1"/>
      <p:bldP spid="101" grpId="0" animBg="1"/>
      <p:bldP spid="101" grpId="1" animBg="1"/>
      <p:bldP spid="102" grpId="0" animBg="1"/>
      <p:bldP spid="102" grpId="1" animBg="1"/>
      <p:bldP spid="104" grpId="0" animBg="1"/>
      <p:bldP spid="104" grpId="1" animBg="1"/>
      <p:bldP spid="105" grpId="0" animBg="1"/>
      <p:bldP spid="105" grpId="1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" y="61853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Observable Atomicity</a:t>
            </a:r>
            <a:r>
              <a:rPr lang="en-US" sz="2400" dirty="0" smtClean="0"/>
              <a:t>: Same commit timestamp makes writes causally dependent on each other</a:t>
            </a:r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999614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/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w(c = [Bob, Cal])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2</a:t>
            </a:r>
            <a:endParaRPr lang="en-US" sz="2200" b="1" baseline="-25000" dirty="0">
              <a:solidFill>
                <a:schemeClr val="tx1"/>
              </a:solidFill>
            </a:endParaRPr>
          </a:p>
          <a:p>
            <a:pPr algn="ctr"/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947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239278" y="489924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9" name="Rectangle 78"/>
          <p:cNvSpPr/>
          <p:nvPr/>
        </p:nvSpPr>
        <p:spPr>
          <a:xfrm>
            <a:off x="3623326" y="4899242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3" name="Rectangle 82"/>
          <p:cNvSpPr/>
          <p:nvPr/>
        </p:nvSpPr>
        <p:spPr>
          <a:xfrm>
            <a:off x="4007374" y="4899242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" y="61853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Transaction writes replicate asynchronously</a:t>
            </a:r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999614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w(c = [Bob, Cal])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22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2925004" y="4531287"/>
            <a:ext cx="18343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2200" b="1" dirty="0">
                <a:solidFill>
                  <a:prstClr val="black"/>
                </a:solidFill>
              </a:rPr>
              <a:t>c = [Bob, Cal]</a:t>
            </a:r>
          </a:p>
        </p:txBody>
      </p:sp>
    </p:spTree>
    <p:extLst>
      <p:ext uri="{BB962C8B-B14F-4D97-AF65-F5344CB8AC3E}">
        <p14:creationId xmlns:p14="http://schemas.microsoft.com/office/powerpoint/2010/main" val="211839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7969 0.00209 " pathEditMode="relative" ptsTypes="AA">
                                      <p:cBhvr>
                                        <p:cTn id="12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7969 0.00209 " pathEditMode="relative" ptsTypes="AA">
                                      <p:cBhvr>
                                        <p:cTn id="14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37969 0.00209 " pathEditMode="relative" ptsTypes="AA">
                                      <p:cBhvr>
                                        <p:cTn id="16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3.7037E-7 L 0.37631 0.00301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802" y="13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8" grpId="1" animBg="1"/>
      <p:bldP spid="60" grpId="0" animBg="1"/>
      <p:bldP spid="60" grpId="1" animBg="1"/>
      <p:bldP spid="72" grpId="0" animBg="1"/>
      <p:bldP spid="72" grpId="1" animBg="1"/>
      <p:bldP spid="74" grpId="0" animBg="1"/>
      <p:bldP spid="75" grpId="0" animBg="1"/>
      <p:bldP spid="76" grpId="0" animBg="1"/>
      <p:bldP spid="77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" y="61853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Transaction writes replicate asynchronously</a:t>
            </a:r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999614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w(c = [Bob, Cal])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22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5457532" y="1311824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Delayed!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5491300" y="2985357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</p:spTree>
    <p:extLst>
      <p:ext uri="{BB962C8B-B14F-4D97-AF65-F5344CB8AC3E}">
        <p14:creationId xmlns:p14="http://schemas.microsoft.com/office/powerpoint/2010/main" val="78902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Key Hurdle: Slowdown Cascades</a:t>
            </a:r>
            <a:endParaRPr lang="en-US" b="1" dirty="0"/>
          </a:p>
        </p:txBody>
      </p:sp>
      <p:grpSp>
        <p:nvGrpSpPr>
          <p:cNvPr id="79" name="Group 78"/>
          <p:cNvGrpSpPr/>
          <p:nvPr/>
        </p:nvGrpSpPr>
        <p:grpSpPr>
          <a:xfrm>
            <a:off x="6951423" y="3060727"/>
            <a:ext cx="1906057" cy="975597"/>
            <a:chOff x="6951423" y="3060727"/>
            <a:chExt cx="1906057" cy="975597"/>
          </a:xfrm>
        </p:grpSpPr>
        <p:sp>
          <p:nvSpPr>
            <p:cNvPr id="57" name="Right Arrow 56"/>
            <p:cNvSpPr/>
            <p:nvPr/>
          </p:nvSpPr>
          <p:spPr>
            <a:xfrm>
              <a:off x="7063230" y="3282974"/>
              <a:ext cx="1736288" cy="485962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7034508" y="3060727"/>
              <a:ext cx="15095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/>
                <a:t>Enforce</a:t>
              </a:r>
              <a:endParaRPr lang="en-US" sz="2000" b="1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951423" y="3636214"/>
              <a:ext cx="19060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/>
                <a:t>Consistency</a:t>
              </a:r>
              <a:endParaRPr lang="en-US" sz="2000" b="1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42299" y="1664683"/>
            <a:ext cx="3212828" cy="4700288"/>
            <a:chOff x="542299" y="1664683"/>
            <a:chExt cx="3212828" cy="4700288"/>
          </a:xfrm>
        </p:grpSpPr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645793" y="1664683"/>
              <a:ext cx="1005840" cy="100584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22983" y="1768044"/>
              <a:ext cx="1645920" cy="822960"/>
            </a:xfrm>
            <a:prstGeom prst="rect">
              <a:avLst/>
            </a:prstGeom>
          </p:spPr>
        </p:pic>
        <p:sp>
          <p:nvSpPr>
            <p:cNvPr id="54" name="TextBox 53"/>
            <p:cNvSpPr txBox="1"/>
            <p:nvPr/>
          </p:nvSpPr>
          <p:spPr>
            <a:xfrm>
              <a:off x="542299" y="5533974"/>
              <a:ext cx="321282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/>
                <a:t>Implicit Assumption of</a:t>
              </a:r>
            </a:p>
            <a:p>
              <a:pPr algn="ctr"/>
              <a:r>
                <a:rPr lang="en-US" sz="2400" b="1" dirty="0" smtClean="0"/>
                <a:t>Current Causal Systems</a:t>
              </a:r>
              <a:endParaRPr lang="en-US" sz="2400" b="1" dirty="0"/>
            </a:p>
          </p:txBody>
        </p:sp>
        <p:pic>
          <p:nvPicPr>
            <p:cNvPr id="77" name="Picture 76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645793" y="3055838"/>
              <a:ext cx="1005840" cy="1005840"/>
            </a:xfrm>
            <a:prstGeom prst="rect">
              <a:avLst/>
            </a:prstGeom>
          </p:spPr>
        </p:pic>
        <p:pic>
          <p:nvPicPr>
            <p:cNvPr id="78" name="Picture 77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22983" y="3159199"/>
              <a:ext cx="1645920" cy="822960"/>
            </a:xfrm>
            <a:prstGeom prst="rect">
              <a:avLst/>
            </a:prstGeom>
          </p:spPr>
        </p:pic>
        <p:pic>
          <p:nvPicPr>
            <p:cNvPr id="80" name="Picture 79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645793" y="4367474"/>
              <a:ext cx="1005840" cy="1005840"/>
            </a:xfrm>
            <a:prstGeom prst="rect">
              <a:avLst/>
            </a:prstGeom>
          </p:spPr>
        </p:pic>
        <p:pic>
          <p:nvPicPr>
            <p:cNvPr id="81" name="Picture 80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22983" y="4470835"/>
              <a:ext cx="1645920" cy="822960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4368765" y="1451633"/>
            <a:ext cx="3133165" cy="4726350"/>
            <a:chOff x="4368765" y="1451633"/>
            <a:chExt cx="3133165" cy="4726350"/>
          </a:xfrm>
        </p:grpSpPr>
        <p:sp>
          <p:nvSpPr>
            <p:cNvPr id="55" name="TextBox 54"/>
            <p:cNvSpPr txBox="1"/>
            <p:nvPr/>
          </p:nvSpPr>
          <p:spPr>
            <a:xfrm>
              <a:off x="4368765" y="5716318"/>
              <a:ext cx="313316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/>
                <a:t>Reality at </a:t>
              </a:r>
              <a:r>
                <a:rPr lang="en-US" sz="2400" b="1" dirty="0"/>
                <a:t>S</a:t>
              </a:r>
              <a:r>
                <a:rPr lang="en-US" sz="2400" b="1" dirty="0" smtClean="0"/>
                <a:t>cale</a:t>
              </a:r>
              <a:endParaRPr lang="en-US" sz="2400" b="1" dirty="0"/>
            </a:p>
          </p:txBody>
        </p:sp>
        <p:pic>
          <p:nvPicPr>
            <p:cNvPr id="82" name="Picture 81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432428" y="1739377"/>
              <a:ext cx="1005840" cy="1005840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53538" y="1451633"/>
              <a:ext cx="1163620" cy="1005840"/>
            </a:xfrm>
            <a:prstGeom prst="rect">
              <a:avLst/>
            </a:prstGeom>
          </p:spPr>
        </p:pic>
        <p:pic>
          <p:nvPicPr>
            <p:cNvPr id="83" name="Picture 82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395510" y="3051013"/>
              <a:ext cx="1005840" cy="1005840"/>
            </a:xfrm>
            <a:prstGeom prst="rect">
              <a:avLst/>
            </a:prstGeom>
          </p:spPr>
        </p:pic>
        <p:pic>
          <p:nvPicPr>
            <p:cNvPr id="84" name="Picture 83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72700" y="3154374"/>
              <a:ext cx="1645920" cy="822960"/>
            </a:xfrm>
            <a:prstGeom prst="rect">
              <a:avLst/>
            </a:prstGeom>
          </p:spPr>
        </p:pic>
        <p:pic>
          <p:nvPicPr>
            <p:cNvPr id="85" name="Picture 84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395510" y="4362649"/>
              <a:ext cx="1005840" cy="1005840"/>
            </a:xfrm>
            <a:prstGeom prst="rect">
              <a:avLst/>
            </a:prstGeom>
          </p:spPr>
        </p:pic>
        <p:pic>
          <p:nvPicPr>
            <p:cNvPr id="86" name="Picture 85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72700" y="4466010"/>
              <a:ext cx="1645920" cy="822960"/>
            </a:xfrm>
            <a:prstGeom prst="rect">
              <a:avLst/>
            </a:prstGeom>
          </p:spPr>
        </p:pic>
      </p:grpSp>
      <p:grpSp>
        <p:nvGrpSpPr>
          <p:cNvPr id="20" name="Group 19"/>
          <p:cNvGrpSpPr/>
          <p:nvPr/>
        </p:nvGrpSpPr>
        <p:grpSpPr>
          <a:xfrm>
            <a:off x="8660167" y="1298237"/>
            <a:ext cx="3133165" cy="4879746"/>
            <a:chOff x="8660167" y="1298237"/>
            <a:chExt cx="3133165" cy="4879746"/>
          </a:xfrm>
        </p:grpSpPr>
        <p:sp>
          <p:nvSpPr>
            <p:cNvPr id="56" name="TextBox 55"/>
            <p:cNvSpPr txBox="1"/>
            <p:nvPr/>
          </p:nvSpPr>
          <p:spPr>
            <a:xfrm>
              <a:off x="8660167" y="5716318"/>
              <a:ext cx="313316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/>
                <a:t>Slowdown Cascade</a:t>
              </a:r>
              <a:endParaRPr lang="en-US" sz="2400" b="1" dirty="0"/>
            </a:p>
          </p:txBody>
        </p:sp>
        <p:sp>
          <p:nvSpPr>
            <p:cNvPr id="63" name="Curved Right Arrow 62"/>
            <p:cNvSpPr/>
            <p:nvPr/>
          </p:nvSpPr>
          <p:spPr>
            <a:xfrm rot="10800000">
              <a:off x="10472341" y="1947770"/>
              <a:ext cx="506506" cy="1502159"/>
            </a:xfrm>
            <a:prstGeom prst="curvedRightArrow">
              <a:avLst>
                <a:gd name="adj1" fmla="val 14209"/>
                <a:gd name="adj2" fmla="val 50000"/>
                <a:gd name="adj3" fmla="val 25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0607252" y="2482136"/>
              <a:ext cx="940251" cy="461665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Wait</a:t>
              </a:r>
              <a:endParaRPr lang="en-US" sz="2400" b="1" dirty="0"/>
            </a:p>
          </p:txBody>
        </p:sp>
        <p:pic>
          <p:nvPicPr>
            <p:cNvPr id="87" name="Picture 86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387406" y="1585981"/>
              <a:ext cx="1005840" cy="1005840"/>
            </a:xfrm>
            <a:prstGeom prst="rect">
              <a:avLst/>
            </a:prstGeom>
          </p:spPr>
        </p:pic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08516" y="1298237"/>
              <a:ext cx="1163620" cy="1005840"/>
            </a:xfrm>
            <a:prstGeom prst="rect">
              <a:avLst/>
            </a:prstGeom>
          </p:spPr>
        </p:pic>
        <p:pic>
          <p:nvPicPr>
            <p:cNvPr id="89" name="Picture 88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387406" y="3171466"/>
              <a:ext cx="1005840" cy="1005840"/>
            </a:xfrm>
            <a:prstGeom prst="rect">
              <a:avLst/>
            </a:prstGeom>
          </p:spPr>
        </p:pic>
        <p:pic>
          <p:nvPicPr>
            <p:cNvPr id="90" name="Picture 8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08516" y="2883722"/>
              <a:ext cx="1163620" cy="1005840"/>
            </a:xfrm>
            <a:prstGeom prst="rect">
              <a:avLst/>
            </a:prstGeom>
          </p:spPr>
        </p:pic>
        <p:pic>
          <p:nvPicPr>
            <p:cNvPr id="91" name="Picture 90"/>
            <p:cNvPicPr>
              <a:picLocks noChangeAspect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348883" y="4590908"/>
              <a:ext cx="1005840" cy="1005840"/>
            </a:xfrm>
            <a:prstGeom prst="rect">
              <a:avLst/>
            </a:prstGeom>
          </p:spPr>
        </p:pic>
        <p:pic>
          <p:nvPicPr>
            <p:cNvPr id="92" name="Picture 9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69993" y="4303164"/>
              <a:ext cx="1163620" cy="1005840"/>
            </a:xfrm>
            <a:prstGeom prst="rect">
              <a:avLst/>
            </a:prstGeom>
          </p:spPr>
        </p:pic>
        <p:sp>
          <p:nvSpPr>
            <p:cNvPr id="93" name="Curved Right Arrow 92"/>
            <p:cNvSpPr/>
            <p:nvPr/>
          </p:nvSpPr>
          <p:spPr>
            <a:xfrm rot="10800000">
              <a:off x="10472341" y="3768936"/>
              <a:ext cx="506506" cy="1502159"/>
            </a:xfrm>
            <a:prstGeom prst="curvedRightArrow">
              <a:avLst>
                <a:gd name="adj1" fmla="val 14209"/>
                <a:gd name="adj2" fmla="val 50000"/>
                <a:gd name="adj3" fmla="val 25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10607252" y="4303302"/>
              <a:ext cx="940251" cy="461665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/>
                <a:t>Wait</a:t>
              </a:r>
              <a:endParaRPr 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7785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999614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w(c = [Bob, Cal])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22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457532" y="1311824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Delayed!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491300" y="2985357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  <p:sp>
        <p:nvSpPr>
          <p:cNvPr id="84" name="TextBox 83"/>
          <p:cNvSpPr txBox="1"/>
          <p:nvPr/>
        </p:nvSpPr>
        <p:spPr>
          <a:xfrm>
            <a:off x="152401" y="63377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Alice’s advisor reads the lists in a transaction</a:t>
            </a:r>
            <a:endParaRPr lang="en-US" sz="2400" dirty="0"/>
          </a:p>
        </p:txBody>
      </p:sp>
      <p:sp>
        <p:nvSpPr>
          <p:cNvPr id="73" name="Rectangle 72"/>
          <p:cNvSpPr/>
          <p:nvPr/>
        </p:nvSpPr>
        <p:spPr>
          <a:xfrm>
            <a:off x="9960483" y="2072405"/>
            <a:ext cx="2002547" cy="1406728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/>
                </a:solidFill>
              </a:rPr>
              <a:t>3</a:t>
            </a:r>
            <a:endParaRPr lang="en-US" sz="2200" b="1" dirty="0">
              <a:solidFill>
                <a:schemeClr val="tx1"/>
              </a:solidFill>
            </a:endParaRPr>
          </a:p>
          <a:p>
            <a:pPr algn="ctr"/>
            <a:endParaRPr lang="en-US" sz="2200" b="1" baseline="-25000" dirty="0" smtClean="0">
              <a:solidFill>
                <a:schemeClr val="tx1"/>
              </a:solidFill>
            </a:endParaRPr>
          </a:p>
          <a:p>
            <a:pPr algn="ctr"/>
            <a:endParaRPr lang="en-US" sz="2200" b="1" baseline="-25000" dirty="0">
              <a:solidFill>
                <a:schemeClr val="tx1"/>
              </a:solidFill>
            </a:endParaRPr>
          </a:p>
          <a:p>
            <a:pPr algn="ctr"/>
            <a:endParaRPr lang="en-US" sz="2200" b="1" baseline="-25000" dirty="0" smtClean="0">
              <a:solidFill>
                <a:schemeClr val="tx1"/>
              </a:solidFill>
            </a:endParaRPr>
          </a:p>
          <a:p>
            <a:pPr algn="ctr"/>
            <a:endParaRPr lang="en-US" sz="2200" b="1" baseline="-250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80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" y="61853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999614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w(c = [Bob, Cal])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22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457532" y="1311824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Delayed!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491300" y="2985357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  <p:sp>
        <p:nvSpPr>
          <p:cNvPr id="85" name="TextBox 84"/>
          <p:cNvSpPr txBox="1"/>
          <p:nvPr/>
        </p:nvSpPr>
        <p:spPr>
          <a:xfrm>
            <a:off x="152401" y="63377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Alice’s advisor reads the lists in a transaction</a:t>
            </a:r>
            <a:endParaRPr lang="en-US" sz="2400" dirty="0"/>
          </a:p>
        </p:txBody>
      </p:sp>
      <p:sp>
        <p:nvSpPr>
          <p:cNvPr id="83" name="Rectangle 82"/>
          <p:cNvSpPr/>
          <p:nvPr/>
        </p:nvSpPr>
        <p:spPr>
          <a:xfrm>
            <a:off x="9960483" y="2072405"/>
            <a:ext cx="2002547" cy="1406728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>
                <a:solidFill>
                  <a:schemeClr val="tx1"/>
                </a:solidFill>
              </a:rPr>
              <a:t>3</a:t>
            </a:r>
            <a:endParaRPr lang="en-US" sz="2200" b="1" baseline="-25000" dirty="0" smtClean="0">
              <a:solidFill>
                <a:schemeClr val="tx1"/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r(b) = [Bob]</a:t>
            </a:r>
          </a:p>
          <a:p>
            <a:pPr algn="ctr"/>
            <a:endParaRPr lang="en-US" sz="2200" b="1" dirty="0" smtClean="0">
              <a:solidFill>
                <a:schemeClr val="tx1"/>
              </a:solidFill>
            </a:endParaRPr>
          </a:p>
          <a:p>
            <a:pPr algn="ctr"/>
            <a:endParaRPr lang="en-US" sz="22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490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" y="61853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999614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w(c = [Bob, Cal])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22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457532" y="1311824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Delayed!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491300" y="2985357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  <p:sp>
        <p:nvSpPr>
          <p:cNvPr id="5" name="Rounded Rectangle 4"/>
          <p:cNvSpPr/>
          <p:nvPr/>
        </p:nvSpPr>
        <p:spPr>
          <a:xfrm>
            <a:off x="9784080" y="4160833"/>
            <a:ext cx="2103120" cy="1893493"/>
          </a:xfrm>
          <a:prstGeom prst="roundRect">
            <a:avLst/>
          </a:prstGeom>
          <a:noFill/>
          <a:ln cmpd="thickThin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10026153" y="4127583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T</a:t>
            </a:r>
            <a:r>
              <a:rPr lang="en-US" sz="2000" b="1" baseline="-25000" dirty="0" smtClean="0">
                <a:solidFill>
                  <a:srgbClr val="FF0000"/>
                </a:solidFill>
              </a:rPr>
              <a:t>3</a:t>
            </a:r>
            <a:r>
              <a:rPr lang="en-US" sz="2000" b="1" dirty="0" smtClean="0">
                <a:solidFill>
                  <a:srgbClr val="FF0000"/>
                </a:solidFill>
              </a:rPr>
              <a:t> Read Set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52401" y="63377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Transactions maintain a Read </a:t>
            </a:r>
            <a:r>
              <a:rPr lang="en-US" sz="2400" dirty="0"/>
              <a:t>S</a:t>
            </a:r>
            <a:r>
              <a:rPr lang="en-US" sz="2400" dirty="0" smtClean="0"/>
              <a:t>et to validate atomicity and causal snapshot reads </a:t>
            </a:r>
            <a:endParaRPr lang="en-US" sz="2400" baseline="-25000" dirty="0"/>
          </a:p>
        </p:txBody>
      </p:sp>
      <p:sp>
        <p:nvSpPr>
          <p:cNvPr id="85" name="Rectangle 84"/>
          <p:cNvSpPr/>
          <p:nvPr/>
        </p:nvSpPr>
        <p:spPr>
          <a:xfrm>
            <a:off x="7884576" y="3103429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6" name="Rectangle 85"/>
          <p:cNvSpPr/>
          <p:nvPr/>
        </p:nvSpPr>
        <p:spPr>
          <a:xfrm>
            <a:off x="8268624" y="3103429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7" name="Rectangle 86"/>
          <p:cNvSpPr/>
          <p:nvPr/>
        </p:nvSpPr>
        <p:spPr>
          <a:xfrm>
            <a:off x="8652672" y="310342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7505159" y="226390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10026153" y="4536742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b = [Bob]</a:t>
            </a:r>
            <a:endParaRPr lang="en-US" sz="2000" b="1" dirty="0"/>
          </a:p>
        </p:txBody>
      </p:sp>
      <p:sp>
        <p:nvSpPr>
          <p:cNvPr id="91" name="Rectangle 90"/>
          <p:cNvSpPr/>
          <p:nvPr/>
        </p:nvSpPr>
        <p:spPr>
          <a:xfrm>
            <a:off x="9960483" y="2072405"/>
            <a:ext cx="2002547" cy="1406728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>
                <a:solidFill>
                  <a:schemeClr val="tx1"/>
                </a:solidFill>
              </a:rPr>
              <a:t>3</a:t>
            </a:r>
            <a:endParaRPr lang="en-US" sz="2200" b="1" baseline="-25000" dirty="0" smtClean="0">
              <a:solidFill>
                <a:schemeClr val="tx1"/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r(b) = [Bob]</a:t>
            </a:r>
          </a:p>
          <a:p>
            <a:pPr algn="ctr"/>
            <a:endParaRPr lang="en-US" sz="2200" b="1" dirty="0" smtClean="0">
              <a:solidFill>
                <a:schemeClr val="tx1"/>
              </a:solidFill>
            </a:endParaRPr>
          </a:p>
          <a:p>
            <a:pPr algn="ctr"/>
            <a:endParaRPr lang="en-US" sz="22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730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1.85185E-6 L 0.19766 0.37824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83" y="1891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44444E-6 L 0.21979 0.25578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90" y="1277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44444E-6 L 0.21966 0.25578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77" y="1277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4.44444E-6 L 0.21966 0.25578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77" y="12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89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7514476" y="408811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514476" y="40946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" y="61853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999614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w(c = [Bob, Cal])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22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9960483" y="2072405"/>
            <a:ext cx="2002547" cy="1406728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>
                <a:solidFill>
                  <a:schemeClr val="tx1"/>
                </a:solidFill>
              </a:rPr>
              <a:t>3</a:t>
            </a:r>
            <a:endParaRPr lang="en-US" sz="2200" b="1" baseline="-25000" dirty="0" smtClean="0">
              <a:solidFill>
                <a:schemeClr val="tx1"/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r(c) = [</a:t>
            </a:r>
            <a:r>
              <a:rPr lang="en-US" sz="2200" b="1" dirty="0" err="1" smtClean="0">
                <a:solidFill>
                  <a:schemeClr val="tx1"/>
                </a:solidFill>
              </a:rPr>
              <a:t>Bob,Cal</a:t>
            </a:r>
            <a:r>
              <a:rPr lang="en-US" sz="2200" b="1" dirty="0" smtClean="0">
                <a:solidFill>
                  <a:schemeClr val="tx1"/>
                </a:solidFill>
              </a:rPr>
              <a:t>]</a:t>
            </a:r>
          </a:p>
          <a:p>
            <a:pPr algn="ctr"/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457532" y="1311824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Delayed!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491300" y="2985357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  <p:sp>
        <p:nvSpPr>
          <p:cNvPr id="5" name="Rounded Rectangle 4"/>
          <p:cNvSpPr/>
          <p:nvPr/>
        </p:nvSpPr>
        <p:spPr>
          <a:xfrm>
            <a:off x="9784080" y="4160833"/>
            <a:ext cx="2103120" cy="1893493"/>
          </a:xfrm>
          <a:prstGeom prst="roundRect">
            <a:avLst/>
          </a:prstGeom>
          <a:noFill/>
          <a:ln cmpd="thickThin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10026153" y="4127583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C00000"/>
                </a:solidFill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</a:rPr>
              <a:t>3</a:t>
            </a:r>
            <a:r>
              <a:rPr lang="en-US" sz="2000" b="1" dirty="0" smtClean="0">
                <a:solidFill>
                  <a:srgbClr val="C00000"/>
                </a:solidFill>
              </a:rPr>
              <a:t> Read Set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52401" y="63377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Transactions maintain a Read </a:t>
            </a:r>
            <a:r>
              <a:rPr lang="en-US" sz="2400" dirty="0"/>
              <a:t>S</a:t>
            </a:r>
            <a:r>
              <a:rPr lang="en-US" sz="2400" dirty="0" smtClean="0"/>
              <a:t>et to validate atomicity and read from causal snapshot</a:t>
            </a:r>
            <a:endParaRPr lang="en-US" sz="2400" baseline="-25000" dirty="0"/>
          </a:p>
        </p:txBody>
      </p:sp>
      <p:sp>
        <p:nvSpPr>
          <p:cNvPr id="89" name="TextBox 88"/>
          <p:cNvSpPr txBox="1"/>
          <p:nvPr/>
        </p:nvSpPr>
        <p:spPr>
          <a:xfrm>
            <a:off x="10026153" y="4536742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b = [Bob]</a:t>
            </a:r>
            <a:endParaRPr lang="en-US" sz="2000" b="1" dirty="0"/>
          </a:p>
        </p:txBody>
      </p:sp>
      <p:sp>
        <p:nvSpPr>
          <p:cNvPr id="91" name="Rectangle 90"/>
          <p:cNvSpPr/>
          <p:nvPr/>
        </p:nvSpPr>
        <p:spPr>
          <a:xfrm>
            <a:off x="9927196" y="486339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5" name="Rectangle 94"/>
          <p:cNvSpPr/>
          <p:nvPr/>
        </p:nvSpPr>
        <p:spPr>
          <a:xfrm>
            <a:off x="10561725" y="486226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96" name="Rectangle 95"/>
          <p:cNvSpPr/>
          <p:nvPr/>
        </p:nvSpPr>
        <p:spPr>
          <a:xfrm>
            <a:off x="10945773" y="486226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7" name="Rectangle 96"/>
          <p:cNvSpPr/>
          <p:nvPr/>
        </p:nvSpPr>
        <p:spPr>
          <a:xfrm>
            <a:off x="11329821" y="486226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9948763" y="5320426"/>
            <a:ext cx="17506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c</a:t>
            </a:r>
            <a:r>
              <a:rPr lang="en-US" sz="2000" b="1" dirty="0" smtClean="0"/>
              <a:t> = [Bob, Cal]</a:t>
            </a:r>
            <a:endParaRPr lang="en-US" sz="2000" b="1" dirty="0"/>
          </a:p>
        </p:txBody>
      </p:sp>
      <p:sp>
        <p:nvSpPr>
          <p:cNvPr id="103" name="Rectangle 102"/>
          <p:cNvSpPr/>
          <p:nvPr/>
        </p:nvSpPr>
        <p:spPr>
          <a:xfrm>
            <a:off x="7872300" y="493401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8256348" y="493401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8640396" y="493401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48864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.0037 L 0.20274 0.22616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130" y="1111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7037E-6 L 0.2207 0.10371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29" y="518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3.7037E-6 L 0.22213 0.10371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07" y="518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7037E-6 L 0.2207 0.10371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29" y="5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1" grpId="1" animBg="1"/>
      <p:bldP spid="98" grpId="0"/>
      <p:bldP spid="103" grpId="0" animBg="1"/>
      <p:bldP spid="103" grpId="1" animBg="1"/>
      <p:bldP spid="104" grpId="0" animBg="1"/>
      <p:bldP spid="104" grpId="1" animBg="1"/>
      <p:bldP spid="105" grpId="0" animBg="1"/>
      <p:bldP spid="105" grpId="1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>
          <a:xfrm>
            <a:off x="9925012" y="487580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0" name="Rectangle 89"/>
          <p:cNvSpPr/>
          <p:nvPr/>
        </p:nvSpPr>
        <p:spPr>
          <a:xfrm>
            <a:off x="10944645" y="564060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7514476" y="408811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" y="61853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999614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w(c = [Bob, Cal])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22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9960483" y="2072405"/>
            <a:ext cx="2002547" cy="1406728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>
                <a:solidFill>
                  <a:schemeClr val="tx1"/>
                </a:solidFill>
              </a:rPr>
              <a:t>3</a:t>
            </a:r>
            <a:endParaRPr lang="en-US" sz="2200" b="1" baseline="-25000" dirty="0" smtClean="0">
              <a:solidFill>
                <a:schemeClr val="tx1"/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r(c) = [</a:t>
            </a:r>
            <a:r>
              <a:rPr lang="en-US" sz="2200" b="1" dirty="0" err="1" smtClean="0">
                <a:solidFill>
                  <a:schemeClr val="tx1"/>
                </a:solidFill>
              </a:rPr>
              <a:t>Bob,Cal</a:t>
            </a:r>
            <a:r>
              <a:rPr lang="en-US" sz="2200" b="1" dirty="0" smtClean="0">
                <a:solidFill>
                  <a:schemeClr val="tx1"/>
                </a:solidFill>
              </a:rPr>
              <a:t>]</a:t>
            </a:r>
          </a:p>
          <a:p>
            <a:pPr algn="ctr"/>
            <a:endParaRPr lang="en-US" sz="2200" b="1" dirty="0" smtClean="0">
              <a:solidFill>
                <a:schemeClr val="tx1"/>
              </a:solidFill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457532" y="1311824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Delayed!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491300" y="2985357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  <p:sp>
        <p:nvSpPr>
          <p:cNvPr id="5" name="Rounded Rectangle 4"/>
          <p:cNvSpPr/>
          <p:nvPr/>
        </p:nvSpPr>
        <p:spPr>
          <a:xfrm>
            <a:off x="9784080" y="4160833"/>
            <a:ext cx="2103120" cy="1893493"/>
          </a:xfrm>
          <a:prstGeom prst="roundRect">
            <a:avLst/>
          </a:prstGeom>
          <a:noFill/>
          <a:ln cmpd="thickThin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10026153" y="4127583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C00000"/>
                </a:solidFill>
              </a:rPr>
              <a:t>T</a:t>
            </a:r>
            <a:r>
              <a:rPr lang="en-US" sz="2000" b="1" baseline="-25000" dirty="0" smtClean="0">
                <a:solidFill>
                  <a:srgbClr val="C00000"/>
                </a:solidFill>
              </a:rPr>
              <a:t>3</a:t>
            </a:r>
            <a:r>
              <a:rPr lang="en-US" sz="2000" b="1" dirty="0" smtClean="0">
                <a:solidFill>
                  <a:srgbClr val="C00000"/>
                </a:solidFill>
              </a:rPr>
              <a:t> Read Set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52401" y="633771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Validation failure</a:t>
            </a:r>
            <a:r>
              <a:rPr lang="en-US" sz="2400" dirty="0" smtClean="0"/>
              <a:t>: </a:t>
            </a:r>
            <a:r>
              <a:rPr lang="en-US" sz="2800" b="1" dirty="0" smtClean="0"/>
              <a:t>c</a:t>
            </a:r>
            <a:r>
              <a:rPr lang="en-US" sz="2400" b="1" dirty="0" smtClean="0"/>
              <a:t> </a:t>
            </a:r>
            <a:r>
              <a:rPr lang="en-US" sz="2400" dirty="0" smtClean="0"/>
              <a:t>knows more writes from grey shard than applied at the time </a:t>
            </a:r>
            <a:r>
              <a:rPr lang="en-US" sz="2800" b="1" dirty="0" smtClean="0"/>
              <a:t>b</a:t>
            </a:r>
            <a:r>
              <a:rPr lang="en-US" sz="2400" dirty="0" smtClean="0"/>
              <a:t> was read </a:t>
            </a:r>
            <a:endParaRPr lang="en-US" sz="2400" baseline="-25000" dirty="0"/>
          </a:p>
        </p:txBody>
      </p:sp>
      <p:sp>
        <p:nvSpPr>
          <p:cNvPr id="89" name="TextBox 88"/>
          <p:cNvSpPr txBox="1"/>
          <p:nvPr/>
        </p:nvSpPr>
        <p:spPr>
          <a:xfrm>
            <a:off x="10026153" y="4536742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b = [Bob]</a:t>
            </a:r>
            <a:endParaRPr lang="en-US" sz="2000" b="1" dirty="0"/>
          </a:p>
        </p:txBody>
      </p:sp>
      <p:sp>
        <p:nvSpPr>
          <p:cNvPr id="91" name="Rectangle 90"/>
          <p:cNvSpPr/>
          <p:nvPr/>
        </p:nvSpPr>
        <p:spPr>
          <a:xfrm>
            <a:off x="9927196" y="486339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5" name="Rectangle 94"/>
          <p:cNvSpPr/>
          <p:nvPr/>
        </p:nvSpPr>
        <p:spPr>
          <a:xfrm>
            <a:off x="10561725" y="486226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96" name="Rectangle 95"/>
          <p:cNvSpPr/>
          <p:nvPr/>
        </p:nvSpPr>
        <p:spPr>
          <a:xfrm>
            <a:off x="10945773" y="486226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7" name="Rectangle 96"/>
          <p:cNvSpPr/>
          <p:nvPr/>
        </p:nvSpPr>
        <p:spPr>
          <a:xfrm>
            <a:off x="11329821" y="486226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9948763" y="5320426"/>
            <a:ext cx="17506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c</a:t>
            </a:r>
            <a:r>
              <a:rPr lang="en-US" sz="2000" b="1" dirty="0" smtClean="0"/>
              <a:t> = [Bob, Cal]</a:t>
            </a:r>
            <a:endParaRPr lang="en-US" sz="2000" b="1" dirty="0"/>
          </a:p>
        </p:txBody>
      </p:sp>
      <p:sp>
        <p:nvSpPr>
          <p:cNvPr id="85" name="Rectangle 84"/>
          <p:cNvSpPr/>
          <p:nvPr/>
        </p:nvSpPr>
        <p:spPr>
          <a:xfrm>
            <a:off x="10563998" y="5642588"/>
            <a:ext cx="384048" cy="38206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11332094" y="5642588"/>
            <a:ext cx="384048" cy="38206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8" name="Rectangle 87"/>
          <p:cNvSpPr/>
          <p:nvPr/>
        </p:nvSpPr>
        <p:spPr>
          <a:xfrm>
            <a:off x="9981454" y="564605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2" name="Rectangle 91"/>
          <p:cNvSpPr/>
          <p:nvPr/>
        </p:nvSpPr>
        <p:spPr>
          <a:xfrm>
            <a:off x="10948046" y="562988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52646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90" grpId="0" animBg="1"/>
      <p:bldP spid="91" grpId="0" animBg="1"/>
      <p:bldP spid="92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7514476" y="4080615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7514476" y="408811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72058" y="1193631"/>
            <a:ext cx="1444611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2910806" y="4086856"/>
            <a:ext cx="1857827" cy="16459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c = [Bob, Cal]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730694" y="249791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907464" y="431532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[Abe]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182947" y="1727164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3173630" y="5381469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4" name="Rectangle 3"/>
          <p:cNvSpPr/>
          <p:nvPr/>
        </p:nvSpPr>
        <p:spPr>
          <a:xfrm>
            <a:off x="2910806" y="437882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5" name="Rectangle 54"/>
          <p:cNvSpPr/>
          <p:nvPr/>
        </p:nvSpPr>
        <p:spPr>
          <a:xfrm>
            <a:off x="2901489" y="2259194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57" name="Rounded Rectangle 56"/>
          <p:cNvSpPr/>
          <p:nvPr/>
        </p:nvSpPr>
        <p:spPr>
          <a:xfrm>
            <a:off x="7334364" y="243550"/>
            <a:ext cx="2199418" cy="5883724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7511134" y="425291"/>
            <a:ext cx="1857827" cy="1645920"/>
          </a:xfrm>
          <a:prstGeom prst="rect">
            <a:avLst/>
          </a:prstGeom>
          <a:solidFill>
            <a:srgbClr val="FF00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a = []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7514476" y="42338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7505159" y="2252953"/>
            <a:ext cx="1857827" cy="164592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b = [Bob]</a:t>
            </a:r>
          </a:p>
          <a:p>
            <a:pPr algn="ctr"/>
            <a:endParaRPr lang="en-US" sz="2200" b="1" dirty="0">
              <a:solidFill>
                <a:schemeClr val="tx1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73630" y="3554145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Master</a:t>
            </a:r>
            <a:endParaRPr lang="en-US" sz="20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7786617" y="172092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7786617" y="357000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7786617" y="5379293"/>
            <a:ext cx="13135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Slave</a:t>
            </a:r>
            <a:endParaRPr lang="en-US" sz="2000" b="1" dirty="0"/>
          </a:p>
        </p:txBody>
      </p:sp>
      <p:sp>
        <p:nvSpPr>
          <p:cNvPr id="68" name="Rectangle 67"/>
          <p:cNvSpPr/>
          <p:nvPr/>
        </p:nvSpPr>
        <p:spPr>
          <a:xfrm>
            <a:off x="2910806" y="225662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9" name="Rectangle 68"/>
          <p:cNvSpPr/>
          <p:nvPr/>
        </p:nvSpPr>
        <p:spPr>
          <a:xfrm>
            <a:off x="7514476" y="225540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0" name="Rectangle 69"/>
          <p:cNvSpPr/>
          <p:nvPr/>
        </p:nvSpPr>
        <p:spPr>
          <a:xfrm>
            <a:off x="2910806" y="4095899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" y="61853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315621" y="1394937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7" name="Rectangle 36"/>
          <p:cNvSpPr/>
          <p:nvPr/>
        </p:nvSpPr>
        <p:spPr>
          <a:xfrm>
            <a:off x="699669" y="1394937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083717" y="1394937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0630748" y="1193631"/>
            <a:ext cx="1402080" cy="78998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56022" y="137393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1140070" y="137393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1524118" y="137393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050617" y="572053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6" name="TextBox 45"/>
          <p:cNvSpPr txBox="1"/>
          <p:nvPr/>
        </p:nvSpPr>
        <p:spPr>
          <a:xfrm>
            <a:off x="7654287" y="5727164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B</a:t>
            </a:r>
            <a:endParaRPr lang="en-US" sz="2000" b="1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243550"/>
            <a:ext cx="822960" cy="781812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40070" y="243844"/>
            <a:ext cx="822960" cy="781518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3247911" y="3100811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631959" y="3100811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16007" y="3100811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/>
          <p:cNvSpPr/>
          <p:nvPr/>
        </p:nvSpPr>
        <p:spPr>
          <a:xfrm>
            <a:off x="7877896" y="3095084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8261944" y="3095084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645992" y="309508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247911" y="491555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Rectangle 59"/>
          <p:cNvSpPr/>
          <p:nvPr/>
        </p:nvSpPr>
        <p:spPr>
          <a:xfrm>
            <a:off x="3631959" y="491555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2" name="Rectangle 71"/>
          <p:cNvSpPr/>
          <p:nvPr/>
        </p:nvSpPr>
        <p:spPr>
          <a:xfrm>
            <a:off x="4016007" y="491555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4" name="Rectangle 73"/>
          <p:cNvSpPr/>
          <p:nvPr/>
        </p:nvSpPr>
        <p:spPr>
          <a:xfrm>
            <a:off x="7877896" y="492651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8261944" y="492651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6" name="Rectangle 75"/>
          <p:cNvSpPr/>
          <p:nvPr/>
        </p:nvSpPr>
        <p:spPr>
          <a:xfrm>
            <a:off x="8645992" y="492651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" name="Rectangle 2"/>
          <p:cNvSpPr/>
          <p:nvPr/>
        </p:nvSpPr>
        <p:spPr>
          <a:xfrm>
            <a:off x="126425" y="2121032"/>
            <a:ext cx="2220221" cy="3999614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r(a) = []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w(a = [Abe])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</a:p>
          <a:p>
            <a:pPr algn="ctr"/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Start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r(c) = [Cal]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w(b = [])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w(c = [Bob, Cal])</a:t>
            </a:r>
          </a:p>
          <a:p>
            <a:pPr algn="ctr"/>
            <a:r>
              <a:rPr lang="en-US" sz="2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Commit T</a:t>
            </a:r>
            <a:r>
              <a:rPr lang="en-US" sz="2200" b="1" baseline="-25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n-US" sz="2200" b="1" baseline="-25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endParaRPr lang="en-US" sz="22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247911" y="1345965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631959" y="1345965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016007" y="1345965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9960483" y="2072405"/>
            <a:ext cx="2002547" cy="1406728"/>
          </a:xfrm>
          <a:prstGeom prst="rect">
            <a:avLst/>
          </a:prstGeom>
          <a:noFill/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Start T</a:t>
            </a:r>
            <a:r>
              <a:rPr lang="en-US" sz="2200" b="1" baseline="-25000" dirty="0">
                <a:solidFill>
                  <a:schemeClr val="tx1"/>
                </a:solidFill>
              </a:rPr>
              <a:t>3</a:t>
            </a:r>
            <a:endParaRPr lang="en-US" sz="2200" b="1" baseline="-25000" dirty="0" smtClean="0">
              <a:solidFill>
                <a:schemeClr val="tx1"/>
              </a:solidFill>
            </a:endParaRP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r(b) = [Bob]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r(c) = [</a:t>
            </a:r>
            <a:r>
              <a:rPr lang="en-US" sz="2200" b="1" dirty="0" err="1" smtClean="0">
                <a:solidFill>
                  <a:schemeClr val="tx1"/>
                </a:solidFill>
              </a:rPr>
              <a:t>Bob,Cal</a:t>
            </a:r>
            <a:r>
              <a:rPr lang="en-US" sz="2200" b="1" dirty="0" smtClean="0">
                <a:solidFill>
                  <a:schemeClr val="tx1"/>
                </a:solidFill>
              </a:rPr>
              <a:t>]</a:t>
            </a:r>
          </a:p>
          <a:p>
            <a:pPr algn="ctr"/>
            <a:r>
              <a:rPr lang="en-US" sz="2200" b="1" dirty="0" smtClean="0">
                <a:solidFill>
                  <a:schemeClr val="tx1"/>
                </a:solidFill>
              </a:rPr>
              <a:t>r(a) = []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5457532" y="1311824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Delayed!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491300" y="2985357"/>
            <a:ext cx="1276938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Delayed!</a:t>
            </a:r>
            <a:endParaRPr lang="en-US" sz="2000" b="1" dirty="0" smtClean="0"/>
          </a:p>
        </p:txBody>
      </p:sp>
      <p:sp>
        <p:nvSpPr>
          <p:cNvPr id="5" name="Rounded Rectangle 4"/>
          <p:cNvSpPr/>
          <p:nvPr/>
        </p:nvSpPr>
        <p:spPr>
          <a:xfrm>
            <a:off x="9784080" y="4160833"/>
            <a:ext cx="2103120" cy="1893493"/>
          </a:xfrm>
          <a:prstGeom prst="roundRect">
            <a:avLst/>
          </a:prstGeom>
          <a:noFill/>
          <a:ln cmpd="thickThin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TextBox 82"/>
          <p:cNvSpPr txBox="1"/>
          <p:nvPr/>
        </p:nvSpPr>
        <p:spPr>
          <a:xfrm>
            <a:off x="10026153" y="4127583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T</a:t>
            </a:r>
            <a:r>
              <a:rPr lang="en-US" sz="2000" b="1" baseline="-25000" dirty="0" smtClean="0"/>
              <a:t>3</a:t>
            </a:r>
            <a:r>
              <a:rPr lang="en-US" sz="2000" b="1" dirty="0" smtClean="0"/>
              <a:t> Read Set</a:t>
            </a:r>
            <a:endParaRPr lang="en-US" sz="2000" b="1" dirty="0"/>
          </a:p>
        </p:txBody>
      </p:sp>
      <p:sp>
        <p:nvSpPr>
          <p:cNvPr id="84" name="TextBox 83"/>
          <p:cNvSpPr txBox="1"/>
          <p:nvPr/>
        </p:nvSpPr>
        <p:spPr>
          <a:xfrm>
            <a:off x="152401" y="633771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Ordering Violation: </a:t>
            </a:r>
            <a:r>
              <a:rPr lang="en-US" sz="2400" dirty="0" smtClean="0"/>
              <a:t>Detected in the usual way. Red Shard is stale !</a:t>
            </a:r>
            <a:endParaRPr lang="en-US" sz="2400" baseline="-25000" dirty="0"/>
          </a:p>
        </p:txBody>
      </p:sp>
      <p:sp>
        <p:nvSpPr>
          <p:cNvPr id="89" name="TextBox 88"/>
          <p:cNvSpPr txBox="1"/>
          <p:nvPr/>
        </p:nvSpPr>
        <p:spPr>
          <a:xfrm>
            <a:off x="10026153" y="4536742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b = [Bob]</a:t>
            </a:r>
            <a:endParaRPr lang="en-US" sz="2000" b="1" dirty="0"/>
          </a:p>
        </p:txBody>
      </p:sp>
      <p:sp>
        <p:nvSpPr>
          <p:cNvPr id="91" name="Rectangle 90"/>
          <p:cNvSpPr/>
          <p:nvPr/>
        </p:nvSpPr>
        <p:spPr>
          <a:xfrm>
            <a:off x="9927196" y="4863390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5" name="Rectangle 94"/>
          <p:cNvSpPr/>
          <p:nvPr/>
        </p:nvSpPr>
        <p:spPr>
          <a:xfrm>
            <a:off x="10561725" y="4862266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96" name="Rectangle 95"/>
          <p:cNvSpPr/>
          <p:nvPr/>
        </p:nvSpPr>
        <p:spPr>
          <a:xfrm>
            <a:off x="10945773" y="4862266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7" name="Rectangle 96"/>
          <p:cNvSpPr/>
          <p:nvPr/>
        </p:nvSpPr>
        <p:spPr>
          <a:xfrm>
            <a:off x="11329821" y="4862266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9948763" y="5320426"/>
            <a:ext cx="17506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c</a:t>
            </a:r>
            <a:r>
              <a:rPr lang="en-US" sz="2000" b="1" dirty="0" smtClean="0"/>
              <a:t> = [Bob, Cal]</a:t>
            </a:r>
            <a:endParaRPr lang="en-US" sz="2000" b="1" dirty="0"/>
          </a:p>
        </p:txBody>
      </p:sp>
      <p:sp>
        <p:nvSpPr>
          <p:cNvPr id="85" name="Rectangle 84"/>
          <p:cNvSpPr/>
          <p:nvPr/>
        </p:nvSpPr>
        <p:spPr>
          <a:xfrm>
            <a:off x="10563998" y="5629888"/>
            <a:ext cx="384048" cy="384048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10948046" y="5629888"/>
            <a:ext cx="384048" cy="384048"/>
          </a:xfrm>
          <a:prstGeom prst="rect">
            <a:avLst/>
          </a:prstGeom>
          <a:solidFill>
            <a:schemeClr val="tx1">
              <a:lumMod val="50000"/>
              <a:lumOff val="50000"/>
              <a:alpha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7" name="Rectangle 86"/>
          <p:cNvSpPr/>
          <p:nvPr/>
        </p:nvSpPr>
        <p:spPr>
          <a:xfrm>
            <a:off x="11332094" y="5629888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8" name="Rectangle 87"/>
          <p:cNvSpPr/>
          <p:nvPr/>
        </p:nvSpPr>
        <p:spPr>
          <a:xfrm>
            <a:off x="9981454" y="5646054"/>
            <a:ext cx="384048" cy="38404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91299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1177354"/>
            <a:ext cx="10515600" cy="159530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Observable Atomicity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Observably read from causally consistent snapshot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No concurrent conflicting writes</a:t>
            </a:r>
            <a:endParaRPr lang="en-US" sz="3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3614388"/>
            <a:ext cx="10827774" cy="308802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3000" b="1" dirty="0"/>
              <a:t>Read Phase</a:t>
            </a:r>
          </a:p>
          <a:p>
            <a:pPr marL="914400" lvl="1" indent="-45720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/>
            </a:pPr>
            <a:r>
              <a:rPr lang="en-US" sz="2800" dirty="0"/>
              <a:t>Buffer </a:t>
            </a:r>
            <a:r>
              <a:rPr lang="en-US" sz="2800" dirty="0" smtClean="0"/>
              <a:t>writes </a:t>
            </a:r>
            <a:r>
              <a:rPr lang="en-US" sz="2800" dirty="0"/>
              <a:t>at client</a:t>
            </a:r>
          </a:p>
          <a:p>
            <a:pPr marL="514350" indent="-51435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800" b="1" dirty="0"/>
              <a:t>Validation Phase</a:t>
            </a:r>
          </a:p>
          <a:p>
            <a:pPr marL="971550" lvl="1" indent="-51435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/>
            </a:pPr>
            <a:r>
              <a:rPr lang="en-US" sz="2800" dirty="0" smtClean="0"/>
              <a:t>Client validates </a:t>
            </a:r>
            <a:r>
              <a:rPr lang="en-US" sz="2800" dirty="0"/>
              <a:t>A, B and </a:t>
            </a:r>
            <a:r>
              <a:rPr lang="en-US" sz="2800" dirty="0" smtClean="0"/>
              <a:t>C using causal timestamps</a:t>
            </a:r>
            <a:endParaRPr lang="en-US" sz="2800" dirty="0"/>
          </a:p>
          <a:p>
            <a:pPr marL="514350" indent="-51435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800" b="1" dirty="0"/>
              <a:t>Commit </a:t>
            </a:r>
            <a:r>
              <a:rPr lang="en-US" sz="2800" b="1" dirty="0" smtClean="0"/>
              <a:t>Phase</a:t>
            </a:r>
            <a:endParaRPr lang="en-US" sz="2800" dirty="0"/>
          </a:p>
          <a:p>
            <a:pPr marL="971550" lvl="1" indent="-51435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/>
            </a:pPr>
            <a:r>
              <a:rPr lang="en-US" sz="2800" dirty="0" smtClean="0"/>
              <a:t>Buffered writes committed in an observably atomic way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420485"/>
            <a:ext cx="10515600" cy="602165"/>
          </a:xfrm>
        </p:spPr>
        <p:txBody>
          <a:bodyPr>
            <a:noAutofit/>
          </a:bodyPr>
          <a:lstStyle/>
          <a:p>
            <a:pPr algn="ctr"/>
            <a:r>
              <a:rPr lang="en-US" b="1" dirty="0" smtClean="0">
                <a:solidFill>
                  <a:schemeClr val="bg2">
                    <a:lumMod val="75000"/>
                  </a:schemeClr>
                </a:solidFill>
              </a:rPr>
              <a:t>Properties of Transactions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8200" y="3021122"/>
            <a:ext cx="10515600" cy="7112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Three Phase Protocol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3718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38200" y="1177354"/>
            <a:ext cx="10515600" cy="159530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Observable Atomicity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Observably read from causally consistent snapshot</a:t>
            </a:r>
          </a:p>
          <a:p>
            <a:pPr marL="514350" marR="0" lvl="0" indent="-514350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lphaUcPeriod"/>
              <a:tabLst/>
              <a:defRPr/>
            </a:pPr>
            <a:r>
              <a:rPr lang="en-US" sz="3000" dirty="0" smtClean="0">
                <a:solidFill>
                  <a:schemeClr val="bg2">
                    <a:lumMod val="75000"/>
                  </a:schemeClr>
                </a:solidFill>
              </a:rPr>
              <a:t>No concurrent conflicting writes</a:t>
            </a:r>
            <a:endParaRPr lang="en-US" sz="3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3614388"/>
            <a:ext cx="10827774" cy="308802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  <a:bevelB/>
            <a:contourClr>
              <a:schemeClr val="bg1"/>
            </a:contourClr>
          </a:sp3d>
        </p:spPr>
        <p:txBody>
          <a:bodyPr wrap="square" rtlCol="0">
            <a:spAutoFit/>
          </a:bodyPr>
          <a:lstStyle/>
          <a:p>
            <a:pPr marL="457200" lvl="0" indent="-45720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3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Read Phase</a:t>
            </a:r>
          </a:p>
          <a:p>
            <a:pPr marL="914400" lvl="1" indent="-45720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Buffer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writes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at client</a:t>
            </a:r>
          </a:p>
          <a:p>
            <a:pPr marL="514350" indent="-51435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Validation Phase</a:t>
            </a:r>
          </a:p>
          <a:p>
            <a:pPr marL="971550" lvl="1" indent="-51435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/>
            </a:pP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Client validates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A, B and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 using causal timestamps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514350" indent="-514350" defTabSz="91440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  <a:defRPr/>
            </a:pP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Commit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Phase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971550" lvl="1" indent="-514350" defTabSz="914400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/>
            </a:pP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Buffered writes committed in an observably atomic way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420485"/>
            <a:ext cx="10515600" cy="602165"/>
          </a:xfrm>
        </p:spPr>
        <p:txBody>
          <a:bodyPr>
            <a:noAutofit/>
          </a:bodyPr>
          <a:lstStyle/>
          <a:p>
            <a:pPr algn="ctr"/>
            <a:r>
              <a:rPr lang="en-US" b="1" dirty="0" smtClean="0">
                <a:solidFill>
                  <a:schemeClr val="bg2">
                    <a:lumMod val="75000"/>
                  </a:schemeClr>
                </a:solidFill>
              </a:rPr>
              <a:t>Properties of Transactions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8200" y="3021122"/>
            <a:ext cx="10515600" cy="7112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Three Phase Protocol</a:t>
            </a:r>
            <a:endParaRPr 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4124325" y="3980828"/>
            <a:ext cx="7000875" cy="17892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lvl="0" defTabSz="914400">
              <a:lnSpc>
                <a:spcPct val="90000"/>
              </a:lnSpc>
              <a:spcBef>
                <a:spcPts val="1000"/>
              </a:spcBef>
              <a:defRPr/>
            </a:pPr>
            <a:r>
              <a:rPr lang="en-US" sz="2800" b="1" dirty="0" smtClean="0">
                <a:solidFill>
                  <a:prstClr val="black"/>
                </a:solidFill>
              </a:rPr>
              <a:t>2. Validation Phase</a:t>
            </a:r>
          </a:p>
          <a:p>
            <a:pPr marL="971550" lvl="1" indent="-514350" defTabSz="914400">
              <a:lnSpc>
                <a:spcPct val="90000"/>
              </a:lnSpc>
              <a:spcBef>
                <a:spcPts val="1000"/>
              </a:spcBef>
              <a:buFont typeface="+mj-lt"/>
              <a:buAutoNum type="alphaLcPeriod"/>
              <a:defRPr/>
            </a:pPr>
            <a:r>
              <a:rPr lang="en-US" sz="2800" dirty="0" smtClean="0">
                <a:solidFill>
                  <a:prstClr val="black"/>
                </a:solidFill>
              </a:rPr>
              <a:t>Validate Read Set to verify A and B</a:t>
            </a:r>
          </a:p>
          <a:p>
            <a:pPr marL="971550" lvl="1" indent="-514350" defTabSz="914400">
              <a:lnSpc>
                <a:spcPct val="90000"/>
              </a:lnSpc>
              <a:spcBef>
                <a:spcPts val="1000"/>
              </a:spcBef>
              <a:buFont typeface="+mj-lt"/>
              <a:buAutoNum type="alphaLcPeriod"/>
              <a:defRPr/>
            </a:pPr>
            <a:r>
              <a:rPr lang="en-US" sz="2800" dirty="0" smtClean="0">
                <a:solidFill>
                  <a:srgbClr val="C00000"/>
                </a:solidFill>
              </a:rPr>
              <a:t>Validate Overwrite Set to verify C</a:t>
            </a:r>
            <a:endParaRPr lang="en-US" sz="2800" dirty="0">
              <a:solidFill>
                <a:srgbClr val="C00000"/>
              </a:solidFill>
            </a:endParaRPr>
          </a:p>
          <a:p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2728913" y="3980828"/>
            <a:ext cx="1395412" cy="894604"/>
          </a:xfrm>
          <a:prstGeom prst="line">
            <a:avLst/>
          </a:prstGeom>
          <a:ln w="63500">
            <a:solidFill>
              <a:schemeClr val="accent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728913" y="5529263"/>
            <a:ext cx="1395412" cy="240773"/>
          </a:xfrm>
          <a:prstGeom prst="line">
            <a:avLst/>
          </a:prstGeom>
          <a:ln w="63500">
            <a:solidFill>
              <a:schemeClr val="accent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0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669588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573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Setup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Occult implemented by modifying </a:t>
            </a:r>
            <a:r>
              <a:rPr lang="en-US" dirty="0" err="1" smtClean="0"/>
              <a:t>Redis</a:t>
            </a:r>
            <a:r>
              <a:rPr lang="en-US" dirty="0" smtClean="0"/>
              <a:t> Cluster (baseline)</a:t>
            </a:r>
          </a:p>
          <a:p>
            <a:r>
              <a:rPr lang="en-US" dirty="0" smtClean="0"/>
              <a:t>Evaluated on </a:t>
            </a:r>
            <a:r>
              <a:rPr lang="en-US" dirty="0" err="1" smtClean="0"/>
              <a:t>CloudLab</a:t>
            </a:r>
            <a:endParaRPr lang="en-US" dirty="0" smtClean="0"/>
          </a:p>
          <a:p>
            <a:pPr lvl="1"/>
            <a:r>
              <a:rPr lang="en-US" dirty="0" smtClean="0"/>
              <a:t>Two datacenters in WI and SC</a:t>
            </a:r>
          </a:p>
          <a:p>
            <a:pPr lvl="1"/>
            <a:r>
              <a:rPr lang="en-US" dirty="0" smtClean="0"/>
              <a:t>20 server machines (4 server processes per machine)</a:t>
            </a:r>
          </a:p>
          <a:p>
            <a:pPr lvl="1"/>
            <a:r>
              <a:rPr lang="en-US" dirty="0" smtClean="0"/>
              <a:t>16K logical shards </a:t>
            </a:r>
          </a:p>
          <a:p>
            <a:r>
              <a:rPr lang="en-US" dirty="0" smtClean="0"/>
              <a:t>YCSB used as the benchmark</a:t>
            </a:r>
            <a:endParaRPr lang="en-US" dirty="0"/>
          </a:p>
          <a:p>
            <a:pPr lvl="1"/>
            <a:r>
              <a:rPr lang="en-US" dirty="0" smtClean="0"/>
              <a:t>For graphs shown here read-heavy (95% reads) workload with </a:t>
            </a:r>
            <a:r>
              <a:rPr lang="en-US" dirty="0" err="1" smtClean="0"/>
              <a:t>zipfian</a:t>
            </a:r>
            <a:r>
              <a:rPr lang="en-US" dirty="0" smtClean="0"/>
              <a:t> distribution</a:t>
            </a:r>
          </a:p>
        </p:txBody>
      </p:sp>
    </p:spTree>
    <p:extLst>
      <p:ext uri="{BB962C8B-B14F-4D97-AF65-F5344CB8AC3E}">
        <p14:creationId xmlns:p14="http://schemas.microsoft.com/office/powerpoint/2010/main" val="1344045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52" y="3691128"/>
            <a:ext cx="822960" cy="7818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5301" y="3691128"/>
            <a:ext cx="822960" cy="7815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449" y="984792"/>
            <a:ext cx="822960" cy="798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54271" y="2685288"/>
            <a:ext cx="1005840" cy="10058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39092" y="2685288"/>
            <a:ext cx="1005840" cy="10058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4271" y="777400"/>
            <a:ext cx="1005840" cy="10058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9092" y="777400"/>
            <a:ext cx="1005840" cy="10058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0801" y="4593176"/>
            <a:ext cx="1005840" cy="10058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39092" y="4593176"/>
            <a:ext cx="1005840" cy="100584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2416125" y="508312"/>
            <a:ext cx="1424352" cy="5625201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8329836" y="508313"/>
            <a:ext cx="1424352" cy="5625200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339199" y="5598715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8265749" y="557130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Datacenter B</a:t>
            </a:r>
            <a:endParaRPr lang="en-US" sz="20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451104" y="6270231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Replicated and </a:t>
            </a:r>
            <a:r>
              <a:rPr lang="en-US" sz="2400" dirty="0" err="1"/>
              <a:t>s</a:t>
            </a:r>
            <a:r>
              <a:rPr lang="en-US" sz="2400" dirty="0" err="1" smtClean="0"/>
              <a:t>harded</a:t>
            </a:r>
            <a:r>
              <a:rPr lang="en-US" sz="2400" dirty="0" smtClean="0"/>
              <a:t> storage for a social network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95982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Setup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Occult implemented by modifying </a:t>
            </a:r>
            <a:r>
              <a:rPr lang="en-US" dirty="0" err="1" smtClean="0"/>
              <a:t>Redis</a:t>
            </a:r>
            <a:r>
              <a:rPr lang="en-US" dirty="0" smtClean="0"/>
              <a:t> Cluster (baseline)</a:t>
            </a:r>
          </a:p>
          <a:p>
            <a:r>
              <a:rPr lang="en-US" dirty="0" smtClean="0"/>
              <a:t>Evaluated on </a:t>
            </a:r>
            <a:r>
              <a:rPr lang="en-US" dirty="0" err="1" smtClean="0"/>
              <a:t>CloudLab</a:t>
            </a:r>
            <a:endParaRPr lang="en-US" dirty="0" smtClean="0"/>
          </a:p>
          <a:p>
            <a:pPr lvl="1"/>
            <a:r>
              <a:rPr lang="en-US" dirty="0" smtClean="0"/>
              <a:t>Two datacenters in WI and SC</a:t>
            </a:r>
          </a:p>
          <a:p>
            <a:pPr lvl="1"/>
            <a:r>
              <a:rPr lang="en-US" dirty="0" smtClean="0"/>
              <a:t>20 server machines (4 server processes per machine)</a:t>
            </a:r>
          </a:p>
          <a:p>
            <a:pPr lvl="1"/>
            <a:r>
              <a:rPr lang="en-US" dirty="0" smtClean="0"/>
              <a:t>16K logical shards </a:t>
            </a:r>
          </a:p>
          <a:p>
            <a:r>
              <a:rPr lang="en-US" dirty="0" smtClean="0"/>
              <a:t>YCSB used as the benchmark</a:t>
            </a:r>
            <a:endParaRPr lang="en-US" dirty="0"/>
          </a:p>
          <a:p>
            <a:pPr lvl="1"/>
            <a:r>
              <a:rPr lang="en-US" dirty="0" smtClean="0"/>
              <a:t>For graphs shown here read-heavy (95% reads) workload with </a:t>
            </a:r>
            <a:r>
              <a:rPr lang="en-US" dirty="0" err="1" smtClean="0"/>
              <a:t>zipfian</a:t>
            </a:r>
            <a:r>
              <a:rPr lang="en-US" dirty="0" smtClean="0"/>
              <a:t> distribution</a:t>
            </a:r>
          </a:p>
          <a:p>
            <a:r>
              <a:rPr lang="en-US" dirty="0" smtClean="0"/>
              <a:t>We show cost of providing consistency guarantees</a:t>
            </a:r>
          </a:p>
        </p:txBody>
      </p:sp>
    </p:spTree>
    <p:extLst>
      <p:ext uri="{BB962C8B-B14F-4D97-AF65-F5344CB8AC3E}">
        <p14:creationId xmlns:p14="http://schemas.microsoft.com/office/powerpoint/2010/main" val="1990733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Goodput</a:t>
            </a:r>
            <a:r>
              <a:rPr lang="en-US" dirty="0" smtClean="0"/>
              <a:t> Comparison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442" t="10556" r="7129" b="10925"/>
          <a:stretch/>
        </p:blipFill>
        <p:spPr>
          <a:xfrm>
            <a:off x="2658883" y="1384301"/>
            <a:ext cx="6874233" cy="488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91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Goodput</a:t>
            </a:r>
            <a:r>
              <a:rPr lang="en-US" dirty="0" smtClean="0"/>
              <a:t> Comparison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442" t="10556" r="7129" b="10925"/>
          <a:stretch/>
        </p:blipFill>
        <p:spPr>
          <a:xfrm>
            <a:off x="2658883" y="1384301"/>
            <a:ext cx="6874233" cy="48822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17999" y="6164950"/>
            <a:ext cx="4845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4 </a:t>
            </a:r>
            <a:r>
              <a:rPr lang="en-US" sz="2400" dirty="0" err="1" smtClean="0"/>
              <a:t>shardstamps</a:t>
            </a:r>
            <a:r>
              <a:rPr lang="en-US" sz="2400" dirty="0" smtClean="0"/>
              <a:t> per causal timestamp </a:t>
            </a:r>
            <a:endParaRPr lang="en-US" sz="2400" baseline="-25000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9093200" y="1943100"/>
            <a:ext cx="0" cy="279400"/>
          </a:xfrm>
          <a:prstGeom prst="straightConnector1">
            <a:avLst/>
          </a:prstGeom>
          <a:ln w="285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9133066" y="1851967"/>
            <a:ext cx="8132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8.7%</a:t>
            </a:r>
            <a:endParaRPr lang="en-US" sz="2400" b="1" dirty="0">
              <a:solidFill>
                <a:srgbClr val="C00000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232400" y="2222500"/>
            <a:ext cx="0" cy="914400"/>
          </a:xfrm>
          <a:prstGeom prst="straightConnector1">
            <a:avLst/>
          </a:prstGeom>
          <a:ln w="412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232400" y="2448867"/>
            <a:ext cx="8132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31%</a:t>
            </a:r>
            <a:endParaRPr lang="en-US" sz="2400" b="1" dirty="0">
              <a:solidFill>
                <a:srgbClr val="C00000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9093200" y="2222500"/>
            <a:ext cx="0" cy="1181100"/>
          </a:xfrm>
          <a:prstGeom prst="straightConnector1">
            <a:avLst/>
          </a:prstGeom>
          <a:ln w="412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9133066" y="2720331"/>
            <a:ext cx="96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rgbClr val="C00000"/>
                </a:solidFill>
              </a:rPr>
              <a:t>39.6%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506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6" grpId="0"/>
      <p:bldP spid="18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 of slow nodes on Occult Latency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8054" y="1398588"/>
            <a:ext cx="6755892" cy="4913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7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571625"/>
            <a:ext cx="10668000" cy="4351338"/>
          </a:xfrm>
        </p:spPr>
        <p:txBody>
          <a:bodyPr>
            <a:noAutofit/>
          </a:bodyPr>
          <a:lstStyle/>
          <a:p>
            <a:r>
              <a:rPr lang="en-US" sz="2600" dirty="0" smtClean="0"/>
              <a:t>Enforcing </a:t>
            </a:r>
            <a:r>
              <a:rPr lang="en-US" sz="2600" b="1" dirty="0" smtClean="0"/>
              <a:t>causal consistency</a:t>
            </a:r>
            <a:r>
              <a:rPr lang="en-US" sz="2600" dirty="0" smtClean="0"/>
              <a:t> in the data store                                                     is vulnerable to slowdown cascades</a:t>
            </a:r>
          </a:p>
          <a:p>
            <a:endParaRPr lang="en-US" sz="2400" dirty="0" smtClean="0"/>
          </a:p>
          <a:p>
            <a:r>
              <a:rPr lang="en-US" sz="2600" dirty="0" smtClean="0"/>
              <a:t>Sufficient to ensure that clients </a:t>
            </a:r>
            <a:r>
              <a:rPr lang="en-US" sz="2600" b="1" dirty="0" smtClean="0"/>
              <a:t>observe</a:t>
            </a:r>
            <a:r>
              <a:rPr lang="en-US" sz="2600" dirty="0" smtClean="0"/>
              <a:t> causal consistency: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lossy</a:t>
            </a:r>
            <a:r>
              <a:rPr lang="en-US" dirty="0" smtClean="0"/>
              <a:t> timestamps to provide the guarantee</a:t>
            </a:r>
          </a:p>
          <a:p>
            <a:pPr lvl="1"/>
            <a:r>
              <a:rPr lang="en-US" dirty="0" smtClean="0"/>
              <a:t>Avoid slowdown cascades</a:t>
            </a:r>
          </a:p>
          <a:p>
            <a:endParaRPr lang="en-US" sz="2400" dirty="0" smtClean="0"/>
          </a:p>
          <a:p>
            <a:r>
              <a:rPr lang="en-US" sz="2600" dirty="0" smtClean="0"/>
              <a:t>Observable enforcement can be extended to causally consistent transactions</a:t>
            </a:r>
          </a:p>
          <a:p>
            <a:pPr lvl="1"/>
            <a:r>
              <a:rPr lang="en-US" dirty="0" smtClean="0"/>
              <a:t>Make writes causally dependent on each other to observe atomicity</a:t>
            </a:r>
          </a:p>
          <a:p>
            <a:pPr lvl="1"/>
            <a:r>
              <a:rPr lang="en-US" dirty="0" smtClean="0"/>
              <a:t>Also avoids slowdown cascades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778073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ight Arrow 15"/>
          <p:cNvSpPr/>
          <p:nvPr/>
        </p:nvSpPr>
        <p:spPr>
          <a:xfrm>
            <a:off x="1418585" y="1168867"/>
            <a:ext cx="1045297" cy="212397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52" y="3691128"/>
            <a:ext cx="822960" cy="7818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5301" y="3691128"/>
            <a:ext cx="822960" cy="7815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449" y="984792"/>
            <a:ext cx="822960" cy="798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54271" y="2685288"/>
            <a:ext cx="1005840" cy="10058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39092" y="2685288"/>
            <a:ext cx="1005840" cy="10058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4271" y="777400"/>
            <a:ext cx="1005840" cy="10058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9092" y="777400"/>
            <a:ext cx="1005840" cy="10058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0801" y="4593176"/>
            <a:ext cx="1005840" cy="10058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39092" y="4593176"/>
            <a:ext cx="1005840" cy="100584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2416125" y="508312"/>
            <a:ext cx="1424352" cy="5625201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8329836" y="508313"/>
            <a:ext cx="1424352" cy="5625200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73905" y="984792"/>
            <a:ext cx="1133857" cy="61084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599805" y="742119"/>
            <a:ext cx="654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</a:t>
            </a:r>
            <a:r>
              <a:rPr lang="en-US" sz="2400" b="1" baseline="-25000" dirty="0" smtClean="0"/>
              <a:t>1</a:t>
            </a:r>
            <a:endParaRPr lang="en-US" sz="2400" b="1" baseline="-25000" dirty="0"/>
          </a:p>
        </p:txBody>
      </p:sp>
      <p:sp>
        <p:nvSpPr>
          <p:cNvPr id="19" name="Right Arrow 18"/>
          <p:cNvSpPr>
            <a:spLocks/>
          </p:cNvSpPr>
          <p:nvPr/>
        </p:nvSpPr>
        <p:spPr>
          <a:xfrm rot="7487121" flipV="1">
            <a:off x="429151" y="2516501"/>
            <a:ext cx="2533910" cy="217272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 rot="18146733">
            <a:off x="658804" y="2225623"/>
            <a:ext cx="1641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Read (W</a:t>
            </a:r>
            <a:r>
              <a:rPr lang="en-US" sz="2400" b="1" baseline="-25000" dirty="0" smtClean="0"/>
              <a:t>1)</a:t>
            </a:r>
            <a:endParaRPr lang="en-US" sz="2400" b="1" baseline="-25000" dirty="0"/>
          </a:p>
        </p:txBody>
      </p:sp>
      <p:sp>
        <p:nvSpPr>
          <p:cNvPr id="22" name="Right Arrow 21"/>
          <p:cNvSpPr/>
          <p:nvPr/>
        </p:nvSpPr>
        <p:spPr>
          <a:xfrm rot="20038745">
            <a:off x="1375782" y="3421433"/>
            <a:ext cx="1341271" cy="21812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55439" y="2918185"/>
            <a:ext cx="548640" cy="54983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08131" y="4696968"/>
            <a:ext cx="1276942" cy="798438"/>
          </a:xfrm>
          <a:prstGeom prst="rect">
            <a:avLst/>
          </a:prstGeom>
        </p:spPr>
      </p:pic>
      <p:sp>
        <p:nvSpPr>
          <p:cNvPr id="26" name="Right Arrow 25"/>
          <p:cNvSpPr/>
          <p:nvPr/>
        </p:nvSpPr>
        <p:spPr>
          <a:xfrm rot="2033056">
            <a:off x="1318003" y="4608156"/>
            <a:ext cx="1264892" cy="228711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 rot="20110140">
            <a:off x="1578788" y="3048127"/>
            <a:ext cx="654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</a:t>
            </a:r>
            <a:r>
              <a:rPr lang="en-US" sz="2400" b="1" baseline="-25000" dirty="0"/>
              <a:t>2</a:t>
            </a:r>
          </a:p>
        </p:txBody>
      </p:sp>
      <p:sp>
        <p:nvSpPr>
          <p:cNvPr id="29" name="TextBox 28"/>
          <p:cNvSpPr txBox="1"/>
          <p:nvPr/>
        </p:nvSpPr>
        <p:spPr>
          <a:xfrm rot="2043459">
            <a:off x="1717282" y="4219805"/>
            <a:ext cx="654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</a:t>
            </a:r>
            <a:r>
              <a:rPr lang="en-US" sz="2400" b="1" baseline="-25000" dirty="0"/>
              <a:t>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39199" y="5598715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8265749" y="557130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Datacenter B</a:t>
            </a:r>
            <a:endParaRPr lang="en-US" sz="20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451104" y="6270231"/>
                <a:ext cx="1174089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Writes causally ordered 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𝑊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is-IS" sz="24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→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𝑊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b>
                    </m:sSub>
                    <m:r>
                      <a:rPr lang="is-IS" sz="2400" i="1">
                        <a:latin typeface="Cambria Math" charset="0"/>
                        <a:ea typeface="Cambria Math" charset="0"/>
                        <a:cs typeface="Cambria Math" charset="0"/>
                      </a:rPr>
                      <m:t>→</m:t>
                    </m:r>
                  </m:oMath>
                </a14:m>
                <a:r>
                  <a:rPr lang="en-US" sz="2400" dirty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𝑊</m:t>
                        </m:r>
                      </m:e>
                      <m:sub>
                        <m:r>
                          <a:rPr lang="en-US" sz="24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3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1104" y="6270231"/>
                <a:ext cx="11740896" cy="461665"/>
              </a:xfrm>
              <a:prstGeom prst="rect">
                <a:avLst/>
              </a:prstGeom>
              <a:blipFill rotWithShape="0">
                <a:blip r:embed="rId12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8096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19" grpId="0" animBg="1"/>
      <p:bldP spid="21" grpId="0"/>
      <p:bldP spid="22" grpId="0" animBg="1"/>
      <p:bldP spid="26" grpId="0" animBg="1"/>
      <p:bldP spid="28" grpId="0"/>
      <p:bldP spid="29" grpId="0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ight Arrow 15"/>
          <p:cNvSpPr/>
          <p:nvPr/>
        </p:nvSpPr>
        <p:spPr>
          <a:xfrm>
            <a:off x="1418585" y="1168867"/>
            <a:ext cx="1045297" cy="212397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52" y="3691128"/>
            <a:ext cx="822960" cy="7818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5301" y="3691128"/>
            <a:ext cx="822960" cy="7815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449" y="984792"/>
            <a:ext cx="822960" cy="798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54271" y="2685288"/>
            <a:ext cx="1005840" cy="10058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39092" y="2685288"/>
            <a:ext cx="1005840" cy="10058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4271" y="777400"/>
            <a:ext cx="1005840" cy="10058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9092" y="777400"/>
            <a:ext cx="1005840" cy="10058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0801" y="4593176"/>
            <a:ext cx="1005840" cy="10058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39092" y="4593176"/>
            <a:ext cx="1005840" cy="100584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2416125" y="508312"/>
            <a:ext cx="1424352" cy="5625201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6851903" y="508313"/>
            <a:ext cx="3506299" cy="5625200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73905" y="984792"/>
            <a:ext cx="1133857" cy="61084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599805" y="742119"/>
            <a:ext cx="654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</a:t>
            </a:r>
            <a:r>
              <a:rPr lang="en-US" sz="2400" b="1" baseline="-25000" dirty="0" smtClean="0"/>
              <a:t>1</a:t>
            </a:r>
            <a:endParaRPr lang="en-US" sz="2400" b="1" baseline="-25000" dirty="0"/>
          </a:p>
        </p:txBody>
      </p:sp>
      <p:sp>
        <p:nvSpPr>
          <p:cNvPr id="19" name="Right Arrow 18"/>
          <p:cNvSpPr>
            <a:spLocks/>
          </p:cNvSpPr>
          <p:nvPr/>
        </p:nvSpPr>
        <p:spPr>
          <a:xfrm rot="7487121" flipV="1">
            <a:off x="429151" y="2516501"/>
            <a:ext cx="2533910" cy="217272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 rot="18146733">
            <a:off x="658804" y="2225623"/>
            <a:ext cx="1641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Read (W</a:t>
            </a:r>
            <a:r>
              <a:rPr lang="en-US" sz="2400" b="1" baseline="-25000" dirty="0" smtClean="0"/>
              <a:t>1)</a:t>
            </a:r>
            <a:endParaRPr lang="en-US" sz="2400" b="1" baseline="-25000" dirty="0"/>
          </a:p>
        </p:txBody>
      </p:sp>
      <p:sp>
        <p:nvSpPr>
          <p:cNvPr id="22" name="Right Arrow 21"/>
          <p:cNvSpPr/>
          <p:nvPr/>
        </p:nvSpPr>
        <p:spPr>
          <a:xfrm rot="20038745">
            <a:off x="1375782" y="3421433"/>
            <a:ext cx="1341271" cy="21812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55439" y="2918185"/>
            <a:ext cx="548640" cy="54983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08131" y="4696968"/>
            <a:ext cx="1276942" cy="798438"/>
          </a:xfrm>
          <a:prstGeom prst="rect">
            <a:avLst/>
          </a:prstGeom>
        </p:spPr>
      </p:pic>
      <p:sp>
        <p:nvSpPr>
          <p:cNvPr id="26" name="Right Arrow 25"/>
          <p:cNvSpPr/>
          <p:nvPr/>
        </p:nvSpPr>
        <p:spPr>
          <a:xfrm rot="2033056">
            <a:off x="1318003" y="4608156"/>
            <a:ext cx="1264892" cy="228711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 rot="20110140">
            <a:off x="1578788" y="3048127"/>
            <a:ext cx="654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</a:t>
            </a:r>
            <a:r>
              <a:rPr lang="en-US" sz="2400" b="1" baseline="-25000" dirty="0"/>
              <a:t>2</a:t>
            </a:r>
          </a:p>
        </p:txBody>
      </p:sp>
      <p:sp>
        <p:nvSpPr>
          <p:cNvPr id="29" name="TextBox 28"/>
          <p:cNvSpPr txBox="1"/>
          <p:nvPr/>
        </p:nvSpPr>
        <p:spPr>
          <a:xfrm rot="2043459">
            <a:off x="1717282" y="4219805"/>
            <a:ext cx="654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</a:t>
            </a:r>
            <a:r>
              <a:rPr lang="en-US" sz="2400" b="1" baseline="-25000" dirty="0"/>
              <a:t>3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92417" y="989685"/>
            <a:ext cx="1133857" cy="610848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7052440" y="5534722"/>
            <a:ext cx="1039916" cy="369332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Buffered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052713" y="3510113"/>
            <a:ext cx="1039916" cy="369332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Buffered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339199" y="5598715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5" name="TextBox 44"/>
          <p:cNvSpPr txBox="1"/>
          <p:nvPr/>
        </p:nvSpPr>
        <p:spPr>
          <a:xfrm>
            <a:off x="8265749" y="557130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Datacenter B</a:t>
            </a:r>
            <a:endParaRPr lang="en-US" sz="2000" b="1" dirty="0"/>
          </a:p>
        </p:txBody>
      </p:sp>
      <p:grpSp>
        <p:nvGrpSpPr>
          <p:cNvPr id="38" name="Group 37"/>
          <p:cNvGrpSpPr/>
          <p:nvPr/>
        </p:nvGrpSpPr>
        <p:grpSpPr>
          <a:xfrm>
            <a:off x="8605052" y="3157853"/>
            <a:ext cx="1750669" cy="1958344"/>
            <a:chOff x="8605052" y="3157853"/>
            <a:chExt cx="1750669" cy="1958344"/>
          </a:xfrm>
        </p:grpSpPr>
        <p:sp>
          <p:nvSpPr>
            <p:cNvPr id="49" name="Curved Up Arrow 48"/>
            <p:cNvSpPr/>
            <p:nvPr/>
          </p:nvSpPr>
          <p:spPr>
            <a:xfrm rot="16200000">
              <a:off x="8813961" y="3888825"/>
              <a:ext cx="1958344" cy="496400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9089786" y="3948742"/>
              <a:ext cx="1265935" cy="400110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/>
                <a:t>Applied ?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8605052" y="4043850"/>
              <a:ext cx="474067" cy="2971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b="1" dirty="0" smtClean="0">
                  <a:solidFill>
                    <a:schemeClr val="tx1"/>
                  </a:solidFill>
                </a:rPr>
                <a:t>W</a:t>
              </a:r>
              <a:r>
                <a:rPr lang="en-US" sz="1700" b="1" baseline="-25000" dirty="0">
                  <a:solidFill>
                    <a:schemeClr val="tx1"/>
                  </a:solidFill>
                </a:rPr>
                <a:t>2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8697317" y="1147704"/>
            <a:ext cx="1660885" cy="1958344"/>
            <a:chOff x="8697317" y="1147704"/>
            <a:chExt cx="1660885" cy="1958344"/>
          </a:xfrm>
        </p:grpSpPr>
        <p:sp>
          <p:nvSpPr>
            <p:cNvPr id="50" name="Curved Up Arrow 49"/>
            <p:cNvSpPr/>
            <p:nvPr/>
          </p:nvSpPr>
          <p:spPr>
            <a:xfrm rot="16200000">
              <a:off x="8813961" y="1878676"/>
              <a:ext cx="1958344" cy="496400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9183325" y="1976590"/>
              <a:ext cx="1174877" cy="400110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/>
                <a:t>Applied ?</a:t>
              </a: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8697317" y="2066687"/>
              <a:ext cx="474067" cy="2971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b="1" dirty="0" smtClean="0">
                  <a:solidFill>
                    <a:schemeClr val="tx1"/>
                  </a:solidFill>
                </a:rPr>
                <a:t>W</a:t>
              </a:r>
              <a:r>
                <a:rPr lang="en-US" sz="1700" b="1" baseline="-25000" dirty="0" smtClean="0">
                  <a:solidFill>
                    <a:schemeClr val="tx1"/>
                  </a:solidFill>
                </a:rPr>
                <a:t>1</a:t>
              </a:r>
              <a:endParaRPr lang="en-US" sz="1700" b="1" baseline="-25000" dirty="0">
                <a:solidFill>
                  <a:schemeClr val="tx1"/>
                </a:solidFill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451104" y="6270231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Current causal systems enforce consistency as a </a:t>
            </a:r>
            <a:r>
              <a:rPr lang="en-US" sz="2400" dirty="0" err="1" smtClean="0"/>
              <a:t>datastore</a:t>
            </a:r>
            <a:r>
              <a:rPr lang="en-US" sz="2400" dirty="0" smtClean="0"/>
              <a:t> invariant</a:t>
            </a:r>
            <a:endParaRPr lang="en-US" sz="2400" dirty="0"/>
          </a:p>
        </p:txBody>
      </p:sp>
      <p:grpSp>
        <p:nvGrpSpPr>
          <p:cNvPr id="46" name="Group 45"/>
          <p:cNvGrpSpPr/>
          <p:nvPr/>
        </p:nvGrpSpPr>
        <p:grpSpPr>
          <a:xfrm>
            <a:off x="7427943" y="2909537"/>
            <a:ext cx="551165" cy="553587"/>
            <a:chOff x="2669227" y="2909537"/>
            <a:chExt cx="551165" cy="553587"/>
          </a:xfrm>
        </p:grpSpPr>
        <p:pic>
          <p:nvPicPr>
            <p:cNvPr id="47" name="Picture 46"/>
            <p:cNvPicPr>
              <a:picLocks noChangeAspect="1"/>
            </p:cNvPicPr>
            <p:nvPr/>
          </p:nvPicPr>
          <p:blipFill rotWithShape="1">
            <a:blip r:embed="rId10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670490" y="2913292"/>
              <a:ext cx="548640" cy="549832"/>
            </a:xfrm>
            <a:prstGeom prst="rect">
              <a:avLst/>
            </a:prstGeom>
          </p:spPr>
        </p:pic>
        <p:sp>
          <p:nvSpPr>
            <p:cNvPr id="54" name="Rectangle 53"/>
            <p:cNvSpPr/>
            <p:nvPr/>
          </p:nvSpPr>
          <p:spPr>
            <a:xfrm>
              <a:off x="2669227" y="2909537"/>
              <a:ext cx="551165" cy="3496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b="1" dirty="0" smtClean="0">
                  <a:solidFill>
                    <a:schemeClr val="tx1"/>
                  </a:solidFill>
                </a:rPr>
                <a:t>W</a:t>
              </a:r>
              <a:r>
                <a:rPr lang="en-US" sz="2200" b="1" baseline="-25000" dirty="0" smtClean="0">
                  <a:solidFill>
                    <a:schemeClr val="tx1"/>
                  </a:solidFill>
                </a:rPr>
                <a:t>2</a:t>
              </a:r>
              <a:endParaRPr lang="en-US" sz="2200" b="1" baseline="-25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921476" y="4722511"/>
            <a:ext cx="1276942" cy="798438"/>
            <a:chOff x="2508131" y="4696968"/>
            <a:chExt cx="1276942" cy="798438"/>
          </a:xfrm>
        </p:grpSpPr>
        <p:pic>
          <p:nvPicPr>
            <p:cNvPr id="56" name="Picture 55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508131" y="4696968"/>
              <a:ext cx="1276942" cy="798438"/>
            </a:xfrm>
            <a:prstGeom prst="rect">
              <a:avLst/>
            </a:prstGeom>
          </p:spPr>
        </p:pic>
        <p:sp>
          <p:nvSpPr>
            <p:cNvPr id="57" name="Rectangle 56"/>
            <p:cNvSpPr/>
            <p:nvPr/>
          </p:nvSpPr>
          <p:spPr>
            <a:xfrm>
              <a:off x="2891267" y="4946073"/>
              <a:ext cx="551165" cy="3496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b="1" dirty="0" smtClean="0">
                  <a:solidFill>
                    <a:schemeClr val="tx1"/>
                  </a:solidFill>
                </a:rPr>
                <a:t>W</a:t>
              </a:r>
              <a:r>
                <a:rPr lang="en-US" sz="2200" b="1" baseline="-25000" dirty="0">
                  <a:solidFill>
                    <a:schemeClr val="tx1"/>
                  </a:solidFill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20817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ight Arrow 15"/>
          <p:cNvSpPr/>
          <p:nvPr/>
        </p:nvSpPr>
        <p:spPr>
          <a:xfrm>
            <a:off x="1418585" y="1168867"/>
            <a:ext cx="1045297" cy="212397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052" y="3691128"/>
            <a:ext cx="822960" cy="7818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5301" y="3691128"/>
            <a:ext cx="822960" cy="7815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449" y="984792"/>
            <a:ext cx="822960" cy="798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54271" y="2685288"/>
            <a:ext cx="1005840" cy="10058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39092" y="2685288"/>
            <a:ext cx="1005840" cy="10058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54271" y="777400"/>
            <a:ext cx="1005840" cy="10058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9092" y="777400"/>
            <a:ext cx="1005840" cy="10058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0801" y="4593176"/>
            <a:ext cx="1005840" cy="10058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39092" y="4593176"/>
            <a:ext cx="1005840" cy="100584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2416125" y="508312"/>
            <a:ext cx="1424352" cy="5625201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6851903" y="508313"/>
            <a:ext cx="3506299" cy="5625200"/>
          </a:xfrm>
          <a:prstGeom prst="round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73905" y="984792"/>
            <a:ext cx="1133857" cy="61084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599805" y="742119"/>
            <a:ext cx="654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</a:t>
            </a:r>
            <a:r>
              <a:rPr lang="en-US" sz="2400" b="1" baseline="-25000" dirty="0" smtClean="0"/>
              <a:t>1</a:t>
            </a:r>
            <a:endParaRPr lang="en-US" sz="2400" b="1" baseline="-25000" dirty="0"/>
          </a:p>
        </p:txBody>
      </p:sp>
      <p:sp>
        <p:nvSpPr>
          <p:cNvPr id="19" name="Right Arrow 18"/>
          <p:cNvSpPr>
            <a:spLocks/>
          </p:cNvSpPr>
          <p:nvPr/>
        </p:nvSpPr>
        <p:spPr>
          <a:xfrm rot="7487121" flipV="1">
            <a:off x="429151" y="2516501"/>
            <a:ext cx="2533910" cy="217272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 rot="18146733">
            <a:off x="658804" y="2225623"/>
            <a:ext cx="1641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Read (W</a:t>
            </a:r>
            <a:r>
              <a:rPr lang="en-US" sz="2400" b="1" baseline="-25000" dirty="0" smtClean="0"/>
              <a:t>1)</a:t>
            </a:r>
            <a:endParaRPr lang="en-US" sz="2400" b="1" baseline="-25000" dirty="0"/>
          </a:p>
        </p:txBody>
      </p:sp>
      <p:sp>
        <p:nvSpPr>
          <p:cNvPr id="22" name="Right Arrow 21"/>
          <p:cNvSpPr/>
          <p:nvPr/>
        </p:nvSpPr>
        <p:spPr>
          <a:xfrm rot="20038745">
            <a:off x="1375782" y="3421433"/>
            <a:ext cx="1341271" cy="218125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55439" y="2918185"/>
            <a:ext cx="548640" cy="54983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508131" y="4696968"/>
            <a:ext cx="1276942" cy="798438"/>
          </a:xfrm>
          <a:prstGeom prst="rect">
            <a:avLst/>
          </a:prstGeom>
        </p:spPr>
      </p:pic>
      <p:sp>
        <p:nvSpPr>
          <p:cNvPr id="26" name="Right Arrow 25"/>
          <p:cNvSpPr/>
          <p:nvPr/>
        </p:nvSpPr>
        <p:spPr>
          <a:xfrm rot="2033056">
            <a:off x="1318003" y="4608156"/>
            <a:ext cx="1264892" cy="228711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 rot="20110140">
            <a:off x="1578788" y="3048127"/>
            <a:ext cx="654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</a:t>
            </a:r>
            <a:r>
              <a:rPr lang="en-US" sz="2400" b="1" baseline="-25000" dirty="0"/>
              <a:t>2</a:t>
            </a:r>
          </a:p>
        </p:txBody>
      </p:sp>
      <p:sp>
        <p:nvSpPr>
          <p:cNvPr id="29" name="TextBox 28"/>
          <p:cNvSpPr txBox="1"/>
          <p:nvPr/>
        </p:nvSpPr>
        <p:spPr>
          <a:xfrm rot="2043459">
            <a:off x="1717282" y="4219805"/>
            <a:ext cx="654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</a:t>
            </a:r>
            <a:r>
              <a:rPr lang="en-US" sz="2400" b="1" baseline="-25000" dirty="0"/>
              <a:t>3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7052440" y="5534722"/>
            <a:ext cx="1039916" cy="369332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Buffered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052713" y="3510113"/>
            <a:ext cx="1039916" cy="369332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Buffered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339199" y="5598715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Datacenter A</a:t>
            </a:r>
            <a:endParaRPr lang="en-US" sz="2000" b="1" dirty="0"/>
          </a:p>
        </p:txBody>
      </p:sp>
      <p:sp>
        <p:nvSpPr>
          <p:cNvPr id="45" name="TextBox 44"/>
          <p:cNvSpPr txBox="1"/>
          <p:nvPr/>
        </p:nvSpPr>
        <p:spPr>
          <a:xfrm>
            <a:off x="8265749" y="5571306"/>
            <a:ext cx="15782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smtClean="0"/>
              <a:t>Datacenter B</a:t>
            </a:r>
            <a:endParaRPr lang="en-US" sz="2000" b="1" dirty="0"/>
          </a:p>
        </p:txBody>
      </p:sp>
      <p:grpSp>
        <p:nvGrpSpPr>
          <p:cNvPr id="38" name="Group 37"/>
          <p:cNvGrpSpPr/>
          <p:nvPr/>
        </p:nvGrpSpPr>
        <p:grpSpPr>
          <a:xfrm>
            <a:off x="8605052" y="3157853"/>
            <a:ext cx="1750669" cy="1958344"/>
            <a:chOff x="8605052" y="3157853"/>
            <a:chExt cx="1750669" cy="1958344"/>
          </a:xfrm>
        </p:grpSpPr>
        <p:sp>
          <p:nvSpPr>
            <p:cNvPr id="49" name="Curved Up Arrow 48"/>
            <p:cNvSpPr/>
            <p:nvPr/>
          </p:nvSpPr>
          <p:spPr>
            <a:xfrm rot="16200000">
              <a:off x="8813961" y="3888825"/>
              <a:ext cx="1958344" cy="496400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9089786" y="3948742"/>
              <a:ext cx="1265935" cy="400110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/>
                <a:t>Applied ?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8605052" y="4043850"/>
              <a:ext cx="474067" cy="2971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b="1" dirty="0" smtClean="0">
                  <a:solidFill>
                    <a:schemeClr val="tx1"/>
                  </a:solidFill>
                </a:rPr>
                <a:t>W</a:t>
              </a:r>
              <a:r>
                <a:rPr lang="en-US" sz="1700" b="1" baseline="-25000" dirty="0">
                  <a:solidFill>
                    <a:schemeClr val="tx1"/>
                  </a:solidFill>
                </a:rPr>
                <a:t>2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8697317" y="1147704"/>
            <a:ext cx="1660885" cy="1958344"/>
            <a:chOff x="8697317" y="1147704"/>
            <a:chExt cx="1660885" cy="1958344"/>
          </a:xfrm>
        </p:grpSpPr>
        <p:sp>
          <p:nvSpPr>
            <p:cNvPr id="50" name="Curved Up Arrow 49"/>
            <p:cNvSpPr/>
            <p:nvPr/>
          </p:nvSpPr>
          <p:spPr>
            <a:xfrm rot="16200000">
              <a:off x="8813961" y="1878676"/>
              <a:ext cx="1958344" cy="496400"/>
            </a:xfrm>
            <a:prstGeom prst="curved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9183325" y="1976590"/>
              <a:ext cx="1174877" cy="400110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/>
                <a:t>Applied ?</a:t>
              </a: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8697317" y="2066687"/>
              <a:ext cx="474067" cy="2971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b="1" dirty="0" smtClean="0">
                  <a:solidFill>
                    <a:schemeClr val="tx1"/>
                  </a:solidFill>
                </a:rPr>
                <a:t>W</a:t>
              </a:r>
              <a:r>
                <a:rPr lang="en-US" sz="1700" b="1" baseline="-25000" dirty="0" smtClean="0">
                  <a:solidFill>
                    <a:schemeClr val="tx1"/>
                  </a:solidFill>
                </a:rPr>
                <a:t>1</a:t>
              </a:r>
              <a:endParaRPr lang="en-US" sz="1700" b="1" baseline="-25000" dirty="0">
                <a:solidFill>
                  <a:schemeClr val="tx1"/>
                </a:solidFill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451104" y="6270231"/>
            <a:ext cx="11740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Alice’s advisor unnecessarily waits for Justin Bieber’s update despite not reading it</a:t>
            </a:r>
            <a:endParaRPr lang="en-US" sz="2400" dirty="0"/>
          </a:p>
        </p:txBody>
      </p:sp>
      <p:grpSp>
        <p:nvGrpSpPr>
          <p:cNvPr id="55" name="Group 54"/>
          <p:cNvGrpSpPr/>
          <p:nvPr/>
        </p:nvGrpSpPr>
        <p:grpSpPr>
          <a:xfrm>
            <a:off x="7427943" y="2909537"/>
            <a:ext cx="551165" cy="553587"/>
            <a:chOff x="2669227" y="2909537"/>
            <a:chExt cx="551165" cy="553587"/>
          </a:xfrm>
        </p:grpSpPr>
        <p:pic>
          <p:nvPicPr>
            <p:cNvPr id="56" name="Picture 55"/>
            <p:cNvPicPr>
              <a:picLocks noChangeAspect="1"/>
            </p:cNvPicPr>
            <p:nvPr/>
          </p:nvPicPr>
          <p:blipFill rotWithShape="1">
            <a:blip r:embed="rId10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670490" y="2913292"/>
              <a:ext cx="548640" cy="549832"/>
            </a:xfrm>
            <a:prstGeom prst="rect">
              <a:avLst/>
            </a:prstGeom>
          </p:spPr>
        </p:pic>
        <p:sp>
          <p:nvSpPr>
            <p:cNvPr id="57" name="Rectangle 56"/>
            <p:cNvSpPr/>
            <p:nvPr/>
          </p:nvSpPr>
          <p:spPr>
            <a:xfrm>
              <a:off x="2669227" y="2909537"/>
              <a:ext cx="551165" cy="3496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b="1" dirty="0" smtClean="0">
                  <a:solidFill>
                    <a:schemeClr val="tx1"/>
                  </a:solidFill>
                </a:rPr>
                <a:t>W</a:t>
              </a:r>
              <a:r>
                <a:rPr lang="en-US" sz="2200" b="1" baseline="-25000" dirty="0" smtClean="0">
                  <a:solidFill>
                    <a:schemeClr val="tx1"/>
                  </a:solidFill>
                </a:rPr>
                <a:t>2</a:t>
              </a:r>
              <a:endParaRPr lang="en-US" sz="2200" b="1" baseline="-25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6921476" y="4722511"/>
            <a:ext cx="1276942" cy="798438"/>
            <a:chOff x="2508131" y="4696968"/>
            <a:chExt cx="1276942" cy="798438"/>
          </a:xfrm>
        </p:grpSpPr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508131" y="4696968"/>
              <a:ext cx="1276942" cy="798438"/>
            </a:xfrm>
            <a:prstGeom prst="rect">
              <a:avLst/>
            </a:prstGeom>
          </p:spPr>
        </p:pic>
        <p:sp>
          <p:nvSpPr>
            <p:cNvPr id="63" name="Rectangle 62"/>
            <p:cNvSpPr/>
            <p:nvPr/>
          </p:nvSpPr>
          <p:spPr>
            <a:xfrm>
              <a:off x="2891267" y="4946073"/>
              <a:ext cx="551165" cy="3496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b="1" dirty="0" smtClean="0">
                  <a:solidFill>
                    <a:schemeClr val="tx1"/>
                  </a:solidFill>
                </a:rPr>
                <a:t>W</a:t>
              </a:r>
              <a:r>
                <a:rPr lang="en-US" sz="2200" b="1" baseline="-25000" dirty="0">
                  <a:solidFill>
                    <a:schemeClr val="tx1"/>
                  </a:solidFill>
                </a:rPr>
                <a:t>3</a:t>
              </a: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5667148" y="1075010"/>
            <a:ext cx="1043516" cy="400110"/>
          </a:xfrm>
          <a:prstGeom prst="rect">
            <a:avLst/>
          </a:prstGeom>
          <a:solidFill>
            <a:srgbClr val="FF0000">
              <a:alpha val="29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b="1" smtClean="0"/>
              <a:t>Delayed</a:t>
            </a:r>
            <a:endParaRPr lang="en-US" sz="2000" b="1" dirty="0" smtClean="0"/>
          </a:p>
        </p:txBody>
      </p:sp>
      <p:sp>
        <p:nvSpPr>
          <p:cNvPr id="71" name="TextBox 70"/>
          <p:cNvSpPr txBox="1"/>
          <p:nvPr/>
        </p:nvSpPr>
        <p:spPr>
          <a:xfrm>
            <a:off x="3956664" y="-1"/>
            <a:ext cx="40337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0000"/>
                </a:solidFill>
              </a:rPr>
              <a:t>Slowdown Cascade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492417" y="989685"/>
            <a:ext cx="1133857" cy="610848"/>
            <a:chOff x="2492417" y="989685"/>
            <a:chExt cx="1133857" cy="610848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 rotWithShape="1">
            <a:blip r:embed="rId9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492417" y="989685"/>
              <a:ext cx="1133857" cy="610848"/>
            </a:xfrm>
            <a:prstGeom prst="rect">
              <a:avLst/>
            </a:prstGeom>
          </p:spPr>
        </p:pic>
        <p:sp>
          <p:nvSpPr>
            <p:cNvPr id="46" name="Rectangle 45"/>
            <p:cNvSpPr/>
            <p:nvPr/>
          </p:nvSpPr>
          <p:spPr>
            <a:xfrm>
              <a:off x="2793803" y="1122778"/>
              <a:ext cx="551165" cy="3496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b="1" dirty="0" smtClean="0">
                  <a:solidFill>
                    <a:schemeClr val="tx1"/>
                  </a:solidFill>
                </a:rPr>
                <a:t>W</a:t>
              </a:r>
              <a:r>
                <a:rPr lang="en-US" sz="2200" b="1" baseline="-25000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1540311" y="1933521"/>
            <a:ext cx="9477380" cy="2640512"/>
          </a:xfrm>
          <a:prstGeom prst="rect">
            <a:avLst/>
          </a:prstGeom>
          <a:solidFill>
            <a:schemeClr val="bg1"/>
          </a:solidFill>
          <a:ln w="11430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endParaRPr lang="en-US" sz="3600" dirty="0"/>
          </a:p>
        </p:txBody>
      </p:sp>
      <p:sp>
        <p:nvSpPr>
          <p:cNvPr id="18" name="Rectangle 17"/>
          <p:cNvSpPr/>
          <p:nvPr/>
        </p:nvSpPr>
        <p:spPr>
          <a:xfrm>
            <a:off x="2231129" y="2369191"/>
            <a:ext cx="805085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 smtClean="0"/>
              <a:t>Slowdown </a:t>
            </a:r>
            <a:r>
              <a:rPr lang="en-US" sz="3600" dirty="0"/>
              <a:t>cascades </a:t>
            </a:r>
            <a:r>
              <a:rPr lang="en-US" sz="3600" dirty="0" smtClean="0"/>
              <a:t>affect all previous causal systems because </a:t>
            </a:r>
            <a:r>
              <a:rPr lang="en-US" sz="3600" dirty="0"/>
              <a:t>they enforce consistency inside the data store</a:t>
            </a:r>
          </a:p>
        </p:txBody>
      </p:sp>
    </p:spTree>
    <p:extLst>
      <p:ext uri="{BB962C8B-B14F-4D97-AF65-F5344CB8AC3E}">
        <p14:creationId xmlns:p14="http://schemas.microsoft.com/office/powerpoint/2010/main" val="1924460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2.59259E-6 L 0.16185 -0.0055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86" y="-27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70" grpId="0" animBg="1"/>
      <p:bldP spid="14" grpId="0" animBg="1"/>
      <p:bldP spid="1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8950</TotalTime>
  <Words>3854</Words>
  <Application>Microsoft Macintosh PowerPoint</Application>
  <PresentationFormat>Widescreen</PresentationFormat>
  <Paragraphs>1779</Paragraphs>
  <Slides>64</Slides>
  <Notes>64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1" baseType="lpstr">
      <vt:lpstr>Arial</vt:lpstr>
      <vt:lpstr>Calibri</vt:lpstr>
      <vt:lpstr>Calibri Light</vt:lpstr>
      <vt:lpstr>Calisto MT</vt:lpstr>
      <vt:lpstr>Cambria Math</vt:lpstr>
      <vt:lpstr>Wingdings</vt:lpstr>
      <vt:lpstr>Office Theme</vt:lpstr>
      <vt:lpstr>I Can’t Believe It’s Not Causal !  Scalable Causal Consistency  with No Slowdown Cascades</vt:lpstr>
      <vt:lpstr>Causal Consistency: Great In Theory</vt:lpstr>
      <vt:lpstr>Causal Consistency: But In Practice …</vt:lpstr>
      <vt:lpstr>Key Hurdle: Slowdown Cascades</vt:lpstr>
      <vt:lpstr>Key Hurdle: Slowdown Cascades</vt:lpstr>
      <vt:lpstr>PowerPoint Presentation</vt:lpstr>
      <vt:lpstr>PowerPoint Presentation</vt:lpstr>
      <vt:lpstr>PowerPoint Presentation</vt:lpstr>
      <vt:lpstr>PowerPoint Presentation</vt:lpstr>
      <vt:lpstr>Slowdown Cascades in Eiger (NSDI ‘13)</vt:lpstr>
      <vt:lpstr>OCCULT</vt:lpstr>
      <vt:lpstr>Observable Causal Consistency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Causal Timestamp Compression</vt:lpstr>
      <vt:lpstr>Causal Timestamp Compression: Strawman</vt:lpstr>
      <vt:lpstr>Causal Timestamp Compression: Strawman</vt:lpstr>
      <vt:lpstr>Causal Timestamp Compression: Strawman</vt:lpstr>
      <vt:lpstr>Causal Timestamp Compression</vt:lpstr>
      <vt:lpstr>Causal Timestamp Compression</vt:lpstr>
      <vt:lpstr>Transactions in OCCULT</vt:lpstr>
      <vt:lpstr>Properties of Transactions</vt:lpstr>
      <vt:lpstr>Properties of Transactions</vt:lpstr>
      <vt:lpstr>Properties of Transactions</vt:lpstr>
      <vt:lpstr>Properties of Transactions</vt:lpstr>
      <vt:lpstr>Properties of Transactions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Properties of Transactions</vt:lpstr>
      <vt:lpstr>Properties of Transactions</vt:lpstr>
      <vt:lpstr>Evaluation</vt:lpstr>
      <vt:lpstr>Evaluation Setup</vt:lpstr>
      <vt:lpstr>Evaluation Setup</vt:lpstr>
      <vt:lpstr>Goodput Comparison</vt:lpstr>
      <vt:lpstr>Goodput Comparison</vt:lpstr>
      <vt:lpstr>Effect of slow nodes on Occult Latency</vt:lpstr>
      <vt:lpstr>Conclusions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preparation exam</dc:title>
  <dc:creator>Akbar Mehdi</dc:creator>
  <cp:lastModifiedBy>Wyatt Andrew Lloyd</cp:lastModifiedBy>
  <cp:revision>1181</cp:revision>
  <cp:lastPrinted>2017-03-28T19:40:40Z</cp:lastPrinted>
  <dcterms:created xsi:type="dcterms:W3CDTF">2016-11-03T00:42:25Z</dcterms:created>
  <dcterms:modified xsi:type="dcterms:W3CDTF">2017-03-28T19:40:41Z</dcterms:modified>
</cp:coreProperties>
</file>

<file path=docProps/thumbnail.jpeg>
</file>